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7" r:id="rId2"/>
    <p:sldId id="256" r:id="rId3"/>
    <p:sldId id="258" r:id="rId4"/>
    <p:sldId id="257" r:id="rId5"/>
    <p:sldId id="272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59" r:id="rId14"/>
    <p:sldId id="263" r:id="rId15"/>
    <p:sldId id="265" r:id="rId16"/>
    <p:sldId id="264" r:id="rId17"/>
    <p:sldId id="260" r:id="rId18"/>
    <p:sldId id="261" r:id="rId19"/>
    <p:sldId id="262" r:id="rId20"/>
    <p:sldId id="268" r:id="rId21"/>
    <p:sldId id="269" r:id="rId22"/>
    <p:sldId id="270" r:id="rId23"/>
    <p:sldId id="27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66" r:id="rId33"/>
    <p:sldId id="300" r:id="rId34"/>
    <p:sldId id="301" r:id="rId35"/>
    <p:sldId id="302" r:id="rId36"/>
    <p:sldId id="303" r:id="rId37"/>
    <p:sldId id="304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B4414-6697-4085-85EC-6202B21BB4EF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DBBF1-31E0-4AF5-A83D-3F71A18E24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40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DC9B-2B95-4C2E-897E-DCDBE5F9110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96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BBF1-31E0-4AF5-A83D-3F71A18E241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87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BBF1-31E0-4AF5-A83D-3F71A18E241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49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2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0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55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91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13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69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8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2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25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80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41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C2D9-C65B-4E2B-ABB0-76C99DD14B6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6D24-1103-4944-A523-15103A8E7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02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figma.com/proto/tzXF0XU5YyMlue2ykza7wR/griffins-team-library?page-id=0%3A1&amp;node-id=326%3A3&amp;viewport=-1977%2C1515%2C0.7721230387687683&amp;scaling=scale-dow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369454" y="665179"/>
            <a:ext cx="1051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執行摘要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Executive Summary</a:t>
            </a:r>
            <a:endParaRPr lang="zh-TW" altLang="en-US" sz="20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6472" y="3712647"/>
            <a:ext cx="3565238" cy="57259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524261" y="38142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sp>
        <p:nvSpPr>
          <p:cNvPr id="17" name="矩形 16"/>
          <p:cNvSpPr/>
          <p:nvPr/>
        </p:nvSpPr>
        <p:spPr>
          <a:xfrm>
            <a:off x="4299528" y="3712645"/>
            <a:ext cx="106218" cy="5725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493492" y="3814276"/>
            <a:ext cx="674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設計評估腳本，並且執行使用者訪談</a:t>
            </a:r>
          </a:p>
        </p:txBody>
      </p:sp>
      <p:sp>
        <p:nvSpPr>
          <p:cNvPr id="19" name="等腰三角形 18"/>
          <p:cNvSpPr/>
          <p:nvPr/>
        </p:nvSpPr>
        <p:spPr>
          <a:xfrm rot="10800000">
            <a:off x="2242935" y="2232083"/>
            <a:ext cx="132310" cy="1140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等腰三角形 19"/>
          <p:cNvSpPr/>
          <p:nvPr/>
        </p:nvSpPr>
        <p:spPr>
          <a:xfrm rot="10800000">
            <a:off x="2242935" y="3371970"/>
            <a:ext cx="132310" cy="1140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等腰三角形 20"/>
          <p:cNvSpPr/>
          <p:nvPr/>
        </p:nvSpPr>
        <p:spPr>
          <a:xfrm rot="10800000">
            <a:off x="2242935" y="4511858"/>
            <a:ext cx="132310" cy="1140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26472" y="1432872"/>
            <a:ext cx="3565238" cy="57259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293429" y="153450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sp>
        <p:nvSpPr>
          <p:cNvPr id="24" name="矩形 23"/>
          <p:cNvSpPr/>
          <p:nvPr/>
        </p:nvSpPr>
        <p:spPr>
          <a:xfrm>
            <a:off x="4299528" y="1432872"/>
            <a:ext cx="106218" cy="5725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4493491" y="1534503"/>
            <a:ext cx="656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思考這次評估背後的動機、目的與後續研究工具</a:t>
            </a:r>
          </a:p>
        </p:txBody>
      </p:sp>
      <p:sp>
        <p:nvSpPr>
          <p:cNvPr id="26" name="矩形 25"/>
          <p:cNvSpPr/>
          <p:nvPr/>
        </p:nvSpPr>
        <p:spPr>
          <a:xfrm>
            <a:off x="526472" y="2572759"/>
            <a:ext cx="3565238" cy="57259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178012" y="267439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挑選用例與介面原型</a:t>
            </a:r>
          </a:p>
        </p:txBody>
      </p:sp>
      <p:sp>
        <p:nvSpPr>
          <p:cNvPr id="28" name="矩形 27"/>
          <p:cNvSpPr/>
          <p:nvPr/>
        </p:nvSpPr>
        <p:spPr>
          <a:xfrm>
            <a:off x="4299528" y="2572758"/>
            <a:ext cx="106218" cy="5725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4493491" y="2674390"/>
            <a:ext cx="656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使用</a:t>
            </a:r>
            <a:r>
              <a:rPr lang="en-US" altLang="zh-TW" dirty="0" err="1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Figma</a:t>
            </a:r>
            <a:r>
              <a:rPr lang="zh-TW" altLang="en-US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設計高擬真度的原型，並且設計界面間的移動</a:t>
            </a:r>
          </a:p>
        </p:txBody>
      </p:sp>
      <p:sp>
        <p:nvSpPr>
          <p:cNvPr id="30" name="矩形 29"/>
          <p:cNvSpPr/>
          <p:nvPr/>
        </p:nvSpPr>
        <p:spPr>
          <a:xfrm>
            <a:off x="526472" y="4852534"/>
            <a:ext cx="3565238" cy="57259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1062596" y="495416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分析評估結果與下一步</a:t>
            </a:r>
          </a:p>
        </p:txBody>
      </p:sp>
      <p:sp>
        <p:nvSpPr>
          <p:cNvPr id="32" name="矩形 31"/>
          <p:cNvSpPr/>
          <p:nvPr/>
        </p:nvSpPr>
        <p:spPr>
          <a:xfrm>
            <a:off x="4299528" y="4852534"/>
            <a:ext cx="106218" cy="5725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4493491" y="4954162"/>
            <a:ext cx="656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評估現有原型需要改善的地方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1711710" y="633614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</a:t>
            </a:r>
            <a:endParaRPr lang="zh-TW" altLang="en-US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006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6" name="矩形 15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13" name="手繪多邊形 12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sp>
        <p:nvSpPr>
          <p:cNvPr id="20" name="手繪多邊形 19"/>
          <p:cNvSpPr/>
          <p:nvPr/>
        </p:nvSpPr>
        <p:spPr>
          <a:xfrm rot="5400000">
            <a:off x="4426842" y="-1310745"/>
            <a:ext cx="486383" cy="3107874"/>
          </a:xfrm>
          <a:custGeom>
            <a:avLst/>
            <a:gdLst>
              <a:gd name="connsiteX0" fmla="*/ 0 w 486383"/>
              <a:gd name="connsiteY0" fmla="*/ 3107874 h 3107874"/>
              <a:gd name="connsiteX1" fmla="*/ 0 w 486383"/>
              <a:gd name="connsiteY1" fmla="*/ 82572 h 3107874"/>
              <a:gd name="connsiteX2" fmla="*/ 195299 w 486383"/>
              <a:gd name="connsiteY2" fmla="*/ 82572 h 3107874"/>
              <a:gd name="connsiteX3" fmla="*/ 243191 w 486383"/>
              <a:gd name="connsiteY3" fmla="*/ 0 h 3107874"/>
              <a:gd name="connsiteX4" fmla="*/ 291083 w 486383"/>
              <a:gd name="connsiteY4" fmla="*/ 82572 h 3107874"/>
              <a:gd name="connsiteX5" fmla="*/ 486383 w 486383"/>
              <a:gd name="connsiteY5" fmla="*/ 82572 h 3107874"/>
              <a:gd name="connsiteX6" fmla="*/ 486382 w 486383"/>
              <a:gd name="connsiteY6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107874">
                <a:moveTo>
                  <a:pt x="0" y="3107874"/>
                </a:moveTo>
                <a:lnTo>
                  <a:pt x="0" y="82572"/>
                </a:lnTo>
                <a:lnTo>
                  <a:pt x="195299" y="82572"/>
                </a:lnTo>
                <a:lnTo>
                  <a:pt x="243191" y="0"/>
                </a:lnTo>
                <a:lnTo>
                  <a:pt x="291083" y="82572"/>
                </a:lnTo>
                <a:lnTo>
                  <a:pt x="486383" y="82572"/>
                </a:lnTo>
                <a:lnTo>
                  <a:pt x="486382" y="31078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613083" y="7363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挑選用例與介面原型</a:t>
            </a:r>
          </a:p>
        </p:txBody>
      </p:sp>
      <p:sp>
        <p:nvSpPr>
          <p:cNvPr id="26" name="手繪多邊形 25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435F2B-710D-BA47-B6D1-0C83DCCC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33" y="702043"/>
            <a:ext cx="2520000" cy="5453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圓角矩形 24">
            <a:extLst>
              <a:ext uri="{FF2B5EF4-FFF2-40B4-BE49-F238E27FC236}">
                <a16:creationId xmlns:a16="http://schemas.microsoft.com/office/drawing/2014/main" id="{A511CC8F-3B4E-F14C-9992-C001DD7A5763}"/>
              </a:ext>
            </a:extLst>
          </p:cNvPr>
          <p:cNvSpPr/>
          <p:nvPr/>
        </p:nvSpPr>
        <p:spPr>
          <a:xfrm>
            <a:off x="8094226" y="2023966"/>
            <a:ext cx="1898745" cy="515520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球員詳細資料</a:t>
            </a:r>
          </a:p>
        </p:txBody>
      </p:sp>
      <p:sp>
        <p:nvSpPr>
          <p:cNvPr id="19" name="矩形 27">
            <a:extLst>
              <a:ext uri="{FF2B5EF4-FFF2-40B4-BE49-F238E27FC236}">
                <a16:creationId xmlns:a16="http://schemas.microsoft.com/office/drawing/2014/main" id="{2F0AF1A9-4260-3D41-AEF8-A095FAD3BEB1}"/>
              </a:ext>
            </a:extLst>
          </p:cNvPr>
          <p:cNvSpPr/>
          <p:nvPr/>
        </p:nvSpPr>
        <p:spPr>
          <a:xfrm>
            <a:off x="3410033" y="1853623"/>
            <a:ext cx="2520000" cy="1175327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1" name="肘形接點 16">
            <a:extLst>
              <a:ext uri="{FF2B5EF4-FFF2-40B4-BE49-F238E27FC236}">
                <a16:creationId xmlns:a16="http://schemas.microsoft.com/office/drawing/2014/main" id="{642A109E-B7B9-1A4A-9F13-10FCF6AED0A8}"/>
              </a:ext>
            </a:extLst>
          </p:cNvPr>
          <p:cNvCxnSpPr>
            <a:cxnSpLocks/>
            <a:stCxn id="19" idx="0"/>
            <a:endCxn id="17" idx="0"/>
          </p:cNvCxnSpPr>
          <p:nvPr/>
        </p:nvCxnSpPr>
        <p:spPr>
          <a:xfrm rot="16200000" flipH="1">
            <a:off x="6771644" y="-247989"/>
            <a:ext cx="170343" cy="4373566"/>
          </a:xfrm>
          <a:prstGeom prst="bentConnector3">
            <a:avLst>
              <a:gd name="adj1" fmla="val -13420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圓角矩形 24">
            <a:extLst>
              <a:ext uri="{FF2B5EF4-FFF2-40B4-BE49-F238E27FC236}">
                <a16:creationId xmlns:a16="http://schemas.microsoft.com/office/drawing/2014/main" id="{2D759F4E-E16F-FD49-B93A-A21F3C429BAC}"/>
              </a:ext>
            </a:extLst>
          </p:cNvPr>
          <p:cNvSpPr/>
          <p:nvPr/>
        </p:nvSpPr>
        <p:spPr>
          <a:xfrm>
            <a:off x="8094225" y="3361671"/>
            <a:ext cx="1898745" cy="756966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滾動查看球員</a:t>
            </a:r>
            <a:endParaRPr lang="en-US" altLang="zh-TW" sz="1400" dirty="0">
              <a:solidFill>
                <a:schemeClr val="tx1"/>
              </a:solidFill>
              <a:latin typeface="Gen Jyuu GothicX Regular" panose="020B0302020203020207" pitchFamily="34" charset="-128"/>
              <a:ea typeface="Gen Jyuu GothicX Regular" panose="020B0302020203020207" pitchFamily="34" charset="-128"/>
              <a:cs typeface="Gen Jyuu GothicX Regular" panose="020B0302020203020207" pitchFamily="34" charset="-128"/>
            </a:endParaRP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的相關照片</a:t>
            </a:r>
          </a:p>
        </p:txBody>
      </p:sp>
      <p:sp>
        <p:nvSpPr>
          <p:cNvPr id="23" name="矩形 27">
            <a:extLst>
              <a:ext uri="{FF2B5EF4-FFF2-40B4-BE49-F238E27FC236}">
                <a16:creationId xmlns:a16="http://schemas.microsoft.com/office/drawing/2014/main" id="{A3E400DB-3EF9-6142-9D4E-89C86B03F3E1}"/>
              </a:ext>
            </a:extLst>
          </p:cNvPr>
          <p:cNvSpPr/>
          <p:nvPr/>
        </p:nvSpPr>
        <p:spPr>
          <a:xfrm>
            <a:off x="3410032" y="3334069"/>
            <a:ext cx="2520000" cy="812171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5" name="肘形接點 16">
            <a:extLst>
              <a:ext uri="{FF2B5EF4-FFF2-40B4-BE49-F238E27FC236}">
                <a16:creationId xmlns:a16="http://schemas.microsoft.com/office/drawing/2014/main" id="{FEC8A1FF-FDB4-5747-A594-F93AAE174888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>
          <a:xfrm flipV="1">
            <a:off x="5930032" y="3740154"/>
            <a:ext cx="2164193" cy="1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圓角矩形 24">
            <a:extLst>
              <a:ext uri="{FF2B5EF4-FFF2-40B4-BE49-F238E27FC236}">
                <a16:creationId xmlns:a16="http://schemas.microsoft.com/office/drawing/2014/main" id="{37E4C62D-8427-2046-83A6-24778FE1E280}"/>
              </a:ext>
            </a:extLst>
          </p:cNvPr>
          <p:cNvSpPr/>
          <p:nvPr/>
        </p:nvSpPr>
        <p:spPr>
          <a:xfrm>
            <a:off x="8094225" y="4659568"/>
            <a:ext cx="1898745" cy="756966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滾動查看球員</a:t>
            </a:r>
            <a:endParaRPr lang="en-US" altLang="zh-TW" sz="1400" dirty="0">
              <a:solidFill>
                <a:schemeClr val="tx1"/>
              </a:solidFill>
              <a:latin typeface="Gen Jyuu GothicX Regular" panose="020B0302020203020207" pitchFamily="34" charset="-128"/>
              <a:ea typeface="Gen Jyuu GothicX Regular" panose="020B0302020203020207" pitchFamily="34" charset="-128"/>
              <a:cs typeface="Gen Jyuu GothicX Regular" panose="020B0302020203020207" pitchFamily="34" charset="-128"/>
            </a:endParaRP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的相關影片</a:t>
            </a:r>
          </a:p>
        </p:txBody>
      </p:sp>
      <p:sp>
        <p:nvSpPr>
          <p:cNvPr id="29" name="矩形 27">
            <a:extLst>
              <a:ext uri="{FF2B5EF4-FFF2-40B4-BE49-F238E27FC236}">
                <a16:creationId xmlns:a16="http://schemas.microsoft.com/office/drawing/2014/main" id="{68317FFA-B6E0-E94C-9AED-08064D95E946}"/>
              </a:ext>
            </a:extLst>
          </p:cNvPr>
          <p:cNvSpPr/>
          <p:nvPr/>
        </p:nvSpPr>
        <p:spPr>
          <a:xfrm>
            <a:off x="3410032" y="4631966"/>
            <a:ext cx="2520000" cy="812171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30" name="肘形接點 16">
            <a:extLst>
              <a:ext uri="{FF2B5EF4-FFF2-40B4-BE49-F238E27FC236}">
                <a16:creationId xmlns:a16="http://schemas.microsoft.com/office/drawing/2014/main" id="{8EDEC79D-EAA1-B74E-AD2C-5324F366289C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 flipV="1">
            <a:off x="5930032" y="5038051"/>
            <a:ext cx="2164193" cy="1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0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6" name="矩形 15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13" name="手繪多邊形 12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sp>
        <p:nvSpPr>
          <p:cNvPr id="20" name="手繪多邊形 19"/>
          <p:cNvSpPr/>
          <p:nvPr/>
        </p:nvSpPr>
        <p:spPr>
          <a:xfrm rot="5400000">
            <a:off x="4426842" y="-1310745"/>
            <a:ext cx="486383" cy="3107874"/>
          </a:xfrm>
          <a:custGeom>
            <a:avLst/>
            <a:gdLst>
              <a:gd name="connsiteX0" fmla="*/ 0 w 486383"/>
              <a:gd name="connsiteY0" fmla="*/ 3107874 h 3107874"/>
              <a:gd name="connsiteX1" fmla="*/ 0 w 486383"/>
              <a:gd name="connsiteY1" fmla="*/ 82572 h 3107874"/>
              <a:gd name="connsiteX2" fmla="*/ 195299 w 486383"/>
              <a:gd name="connsiteY2" fmla="*/ 82572 h 3107874"/>
              <a:gd name="connsiteX3" fmla="*/ 243191 w 486383"/>
              <a:gd name="connsiteY3" fmla="*/ 0 h 3107874"/>
              <a:gd name="connsiteX4" fmla="*/ 291083 w 486383"/>
              <a:gd name="connsiteY4" fmla="*/ 82572 h 3107874"/>
              <a:gd name="connsiteX5" fmla="*/ 486383 w 486383"/>
              <a:gd name="connsiteY5" fmla="*/ 82572 h 3107874"/>
              <a:gd name="connsiteX6" fmla="*/ 486382 w 486383"/>
              <a:gd name="connsiteY6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107874">
                <a:moveTo>
                  <a:pt x="0" y="3107874"/>
                </a:moveTo>
                <a:lnTo>
                  <a:pt x="0" y="82572"/>
                </a:lnTo>
                <a:lnTo>
                  <a:pt x="195299" y="82572"/>
                </a:lnTo>
                <a:lnTo>
                  <a:pt x="243191" y="0"/>
                </a:lnTo>
                <a:lnTo>
                  <a:pt x="291083" y="82572"/>
                </a:lnTo>
                <a:lnTo>
                  <a:pt x="486383" y="82572"/>
                </a:lnTo>
                <a:lnTo>
                  <a:pt x="486382" y="31078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613083" y="7363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挑選用例與介面原型</a:t>
            </a:r>
          </a:p>
        </p:txBody>
      </p:sp>
      <p:sp>
        <p:nvSpPr>
          <p:cNvPr id="26" name="手繪多邊形 25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79CCDD6B-DA32-514F-93C7-3F7C5F5CD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5" y="702043"/>
            <a:ext cx="2520000" cy="5453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圓角矩形 24">
            <a:extLst>
              <a:ext uri="{FF2B5EF4-FFF2-40B4-BE49-F238E27FC236}">
                <a16:creationId xmlns:a16="http://schemas.microsoft.com/office/drawing/2014/main" id="{82EFF2FE-D7F8-0648-8393-37818D2C26B3}"/>
              </a:ext>
            </a:extLst>
          </p:cNvPr>
          <p:cNvSpPr/>
          <p:nvPr/>
        </p:nvSpPr>
        <p:spPr>
          <a:xfrm>
            <a:off x="8139783" y="3016729"/>
            <a:ext cx="1898745" cy="1098859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用對話方式了解球員的籃球心路歷程</a:t>
            </a:r>
          </a:p>
        </p:txBody>
      </p:sp>
      <p:sp>
        <p:nvSpPr>
          <p:cNvPr id="19" name="矩形 27">
            <a:extLst>
              <a:ext uri="{FF2B5EF4-FFF2-40B4-BE49-F238E27FC236}">
                <a16:creationId xmlns:a16="http://schemas.microsoft.com/office/drawing/2014/main" id="{BAD27CBB-349E-AF42-8E0B-13CB833FA092}"/>
              </a:ext>
            </a:extLst>
          </p:cNvPr>
          <p:cNvSpPr/>
          <p:nvPr/>
        </p:nvSpPr>
        <p:spPr>
          <a:xfrm>
            <a:off x="3410032" y="1577340"/>
            <a:ext cx="2520000" cy="3977639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1" name="肘形接點 16">
            <a:extLst>
              <a:ext uri="{FF2B5EF4-FFF2-40B4-BE49-F238E27FC236}">
                <a16:creationId xmlns:a16="http://schemas.microsoft.com/office/drawing/2014/main" id="{27AA4F02-4AF2-3B46-9E35-7AABB00F20ED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5930032" y="3566159"/>
            <a:ext cx="2209751" cy="1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3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群組 14"/>
          <p:cNvGrpSpPr/>
          <p:nvPr/>
        </p:nvGrpSpPr>
        <p:grpSpPr>
          <a:xfrm>
            <a:off x="9166697" y="-1"/>
            <a:ext cx="3025303" cy="486385"/>
            <a:chOff x="0" y="0"/>
            <a:chExt cx="3025301" cy="486383"/>
          </a:xfrm>
        </p:grpSpPr>
        <p:sp>
          <p:nvSpPr>
            <p:cNvPr id="170" name="矩形 15"/>
            <p:cNvSpPr/>
            <p:nvPr/>
          </p:nvSpPr>
          <p:spPr>
            <a:xfrm>
              <a:off x="0" y="-1"/>
              <a:ext cx="3025302" cy="486385"/>
            </a:xfrm>
            <a:prstGeom prst="rect">
              <a:avLst/>
            </a:prstGeom>
            <a:solidFill>
              <a:srgbClr val="F2F2F2"/>
            </a:solidFill>
            <a:ln w="19050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文字方塊 17"/>
            <p:cNvSpPr txBox="1"/>
            <p:nvPr/>
          </p:nvSpPr>
          <p:spPr>
            <a:xfrm>
              <a:off x="440115" y="73914"/>
              <a:ext cx="213614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BFBFBF"/>
                  </a:solidFill>
                  <a:latin typeface="Gen Jyuu GothicX Medium"/>
                  <a:ea typeface="Gen Jyuu GothicX Medium"/>
                  <a:cs typeface="Gen Jyuu GothicX Medium"/>
                  <a:sym typeface="Gen Jyuu GothicX Medium"/>
                </a:defRPr>
              </a:lvl1pPr>
            </a:lstStyle>
            <a:p>
              <a:r>
                <a:t>分析評估結果與下一步</a:t>
              </a:r>
            </a:p>
          </p:txBody>
        </p:sp>
      </p:grpSp>
      <p:sp>
        <p:nvSpPr>
          <p:cNvPr id="173" name="文字方塊 5"/>
          <p:cNvSpPr txBox="1"/>
          <p:nvPr/>
        </p:nvSpPr>
        <p:spPr>
          <a:xfrm>
            <a:off x="415174" y="665179"/>
            <a:ext cx="994040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1pPr>
          </a:lstStyle>
          <a:p>
            <a:r>
              <a:t>瀏覽球員互動貼文的用例中，有以下相關的介面，同時我們會說明這樣設計的理由。</a:t>
            </a:r>
          </a:p>
        </p:txBody>
      </p:sp>
      <p:grpSp>
        <p:nvGrpSpPr>
          <p:cNvPr id="176" name="群組 11"/>
          <p:cNvGrpSpPr/>
          <p:nvPr/>
        </p:nvGrpSpPr>
        <p:grpSpPr>
          <a:xfrm>
            <a:off x="6141396" y="-1"/>
            <a:ext cx="3107875" cy="486385"/>
            <a:chOff x="0" y="0"/>
            <a:chExt cx="3107874" cy="486383"/>
          </a:xfrm>
        </p:grpSpPr>
        <p:sp>
          <p:nvSpPr>
            <p:cNvPr id="174" name="手繪多邊形 12"/>
            <p:cNvSpPr/>
            <p:nvPr/>
          </p:nvSpPr>
          <p:spPr>
            <a:xfrm>
              <a:off x="-1" y="-1"/>
              <a:ext cx="3107876" cy="48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026" y="0"/>
                  </a:lnTo>
                  <a:lnTo>
                    <a:pt x="21026" y="8673"/>
                  </a:lnTo>
                  <a:lnTo>
                    <a:pt x="21600" y="10800"/>
                  </a:lnTo>
                  <a:lnTo>
                    <a:pt x="21026" y="12927"/>
                  </a:lnTo>
                  <a:lnTo>
                    <a:pt x="2102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19050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" name="文字方塊 13"/>
            <p:cNvSpPr txBox="1"/>
            <p:nvPr/>
          </p:nvSpPr>
          <p:spPr>
            <a:xfrm>
              <a:off x="850485" y="73914"/>
              <a:ext cx="132334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BFBFBF"/>
                  </a:solidFill>
                  <a:latin typeface="Gen Jyuu GothicX Medium"/>
                  <a:ea typeface="Gen Jyuu GothicX Medium"/>
                  <a:cs typeface="Gen Jyuu GothicX Medium"/>
                  <a:sym typeface="Gen Jyuu GothicX Medium"/>
                </a:defRPr>
              </a:lvl1pPr>
            </a:lstStyle>
            <a:p>
              <a:r>
                <a:t>執行評估計畫</a:t>
              </a:r>
            </a:p>
          </p:txBody>
        </p:sp>
      </p:grpSp>
      <p:sp>
        <p:nvSpPr>
          <p:cNvPr id="177" name="手繪多邊形 19"/>
          <p:cNvSpPr/>
          <p:nvPr/>
        </p:nvSpPr>
        <p:spPr>
          <a:xfrm rot="5400000">
            <a:off x="4426842" y="-1310745"/>
            <a:ext cx="486384" cy="3107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574"/>
                </a:lnTo>
                <a:lnTo>
                  <a:pt x="8673" y="574"/>
                </a:lnTo>
                <a:lnTo>
                  <a:pt x="10800" y="0"/>
                </a:lnTo>
                <a:lnTo>
                  <a:pt x="12927" y="574"/>
                </a:lnTo>
                <a:lnTo>
                  <a:pt x="21600" y="574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EEBF7"/>
          </a:solidFill>
          <a:ln w="19050" cap="rnd">
            <a:solidFill>
              <a:srgbClr val="BDD7E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文字方塊 23"/>
          <p:cNvSpPr txBox="1"/>
          <p:nvPr/>
        </p:nvSpPr>
        <p:spPr>
          <a:xfrm>
            <a:off x="3658803" y="73634"/>
            <a:ext cx="19329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2F5597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1pPr>
          </a:lstStyle>
          <a:p>
            <a:r>
              <a:t>挑選用例與介面原型</a:t>
            </a:r>
          </a:p>
        </p:txBody>
      </p:sp>
      <p:sp>
        <p:nvSpPr>
          <p:cNvPr id="179" name="手繪多邊形 25"/>
          <p:cNvSpPr/>
          <p:nvPr/>
        </p:nvSpPr>
        <p:spPr>
          <a:xfrm rot="5400000">
            <a:off x="1359189" y="-1359190"/>
            <a:ext cx="486384" cy="3204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598"/>
                </a:lnTo>
                <a:lnTo>
                  <a:pt x="8516" y="598"/>
                </a:lnTo>
                <a:lnTo>
                  <a:pt x="10800" y="0"/>
                </a:lnTo>
                <a:lnTo>
                  <a:pt x="13084" y="598"/>
                </a:lnTo>
                <a:lnTo>
                  <a:pt x="21600" y="598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9050" cap="rnd">
            <a:solidFill>
              <a:srgbClr val="D9D9D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文字方塊 26"/>
          <p:cNvSpPr txBox="1"/>
          <p:nvPr/>
        </p:nvSpPr>
        <p:spPr>
          <a:xfrm>
            <a:off x="690696" y="73914"/>
            <a:ext cx="172974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BFBFB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1pPr>
          </a:lstStyle>
          <a:p>
            <a:r>
              <a:t>擬定原型評估策略</a:t>
            </a:r>
          </a:p>
        </p:txBody>
      </p:sp>
      <p:sp>
        <p:nvSpPr>
          <p:cNvPr id="181" name="圓角矩形 20"/>
          <p:cNvSpPr/>
          <p:nvPr/>
        </p:nvSpPr>
        <p:spPr>
          <a:xfrm>
            <a:off x="5237381" y="2071510"/>
            <a:ext cx="1567244" cy="467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3" y="21600"/>
                </a:moveTo>
                <a:lnTo>
                  <a:pt x="20527" y="21600"/>
                </a:lnTo>
                <a:cubicBezTo>
                  <a:pt x="21119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119" y="0"/>
                  <a:pt x="20527" y="0"/>
                </a:cubicBezTo>
                <a:lnTo>
                  <a:pt x="1073" y="0"/>
                </a:lnTo>
                <a:cubicBezTo>
                  <a:pt x="481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481" y="21600"/>
                  <a:pt x="1073" y="21600"/>
                </a:cubicBezTo>
                <a:close/>
              </a:path>
            </a:pathLst>
          </a:custGeom>
          <a:solidFill>
            <a:srgbClr val="FFFFFF"/>
          </a:solidFill>
          <a:ln w="19050" cap="rnd"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400"/>
            </a:lvl1pPr>
          </a:lstStyle>
          <a:p>
            <a:r>
              <a:t>選擇檢視選項</a:t>
            </a:r>
          </a:p>
        </p:txBody>
      </p:sp>
      <p:pic>
        <p:nvPicPr>
          <p:cNvPr id="182" name="截圖 2021-06-09 下午11.06.48.png" descr="截圖 2021-06-09 下午11.06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55" y="1547572"/>
            <a:ext cx="1986008" cy="427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矩形 24"/>
          <p:cNvSpPr/>
          <p:nvPr/>
        </p:nvSpPr>
        <p:spPr>
          <a:xfrm>
            <a:off x="4083065" y="2158710"/>
            <a:ext cx="561830" cy="292934"/>
          </a:xfrm>
          <a:prstGeom prst="rect">
            <a:avLst/>
          </a:prstGeom>
          <a:solidFill>
            <a:srgbClr val="000000">
              <a:alpha val="2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84" name="肘形接點 27"/>
          <p:cNvCxnSpPr>
            <a:stCxn id="183" idx="0"/>
            <a:endCxn id="181" idx="0"/>
          </p:cNvCxnSpPr>
          <p:nvPr/>
        </p:nvCxnSpPr>
        <p:spPr>
          <a:xfrm flipV="1">
            <a:off x="4363979" y="2305177"/>
            <a:ext cx="1657025" cy="1"/>
          </a:xfrm>
          <a:prstGeom prst="straightConnector1">
            <a:avLst/>
          </a:prstGeom>
          <a:ln w="19050" cap="rnd">
            <a:solidFill>
              <a:srgbClr val="000000"/>
            </a:solidFill>
            <a:prstDash val="dash"/>
            <a:tailEnd type="triangle"/>
          </a:ln>
        </p:spPr>
      </p:cxnSp>
      <p:sp>
        <p:nvSpPr>
          <p:cNvPr id="185" name="矩形 22"/>
          <p:cNvSpPr/>
          <p:nvPr/>
        </p:nvSpPr>
        <p:spPr>
          <a:xfrm>
            <a:off x="2549028" y="2619440"/>
            <a:ext cx="2099263" cy="1287171"/>
          </a:xfrm>
          <a:prstGeom prst="rect">
            <a:avLst/>
          </a:prstGeom>
          <a:solidFill>
            <a:srgbClr val="000000">
              <a:alpha val="2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6" name="截圖 2021-06-09 下午11.07.16.png" descr="截圖 2021-06-09 下午11.07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099" y="1538430"/>
            <a:ext cx="1986008" cy="4289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矩形 24"/>
          <p:cNvSpPr/>
          <p:nvPr/>
        </p:nvSpPr>
        <p:spPr>
          <a:xfrm>
            <a:off x="9263088" y="2091257"/>
            <a:ext cx="561831" cy="292933"/>
          </a:xfrm>
          <a:prstGeom prst="rect">
            <a:avLst/>
          </a:prstGeom>
          <a:solidFill>
            <a:srgbClr val="000000">
              <a:alpha val="2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肘形接點 27"/>
          <p:cNvSpPr/>
          <p:nvPr/>
        </p:nvSpPr>
        <p:spPr>
          <a:xfrm>
            <a:off x="6772857" y="2244695"/>
            <a:ext cx="2480707" cy="5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9050" cap="rnd">
            <a:solidFill>
              <a:srgbClr val="000000"/>
            </a:solidFill>
            <a:prstDash val="dash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89" name="圓角矩形 20"/>
          <p:cNvSpPr/>
          <p:nvPr/>
        </p:nvSpPr>
        <p:spPr>
          <a:xfrm>
            <a:off x="3027678" y="6344050"/>
            <a:ext cx="4611928" cy="390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4" y="21600"/>
                </a:moveTo>
                <a:lnTo>
                  <a:pt x="21296" y="21600"/>
                </a:lnTo>
                <a:cubicBezTo>
                  <a:pt x="21464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464" y="0"/>
                  <a:pt x="21296" y="0"/>
                </a:cubicBezTo>
                <a:lnTo>
                  <a:pt x="304" y="0"/>
                </a:lnTo>
                <a:cubicBezTo>
                  <a:pt x="136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36" y="21600"/>
                  <a:pt x="304" y="21600"/>
                </a:cubicBezTo>
                <a:close/>
              </a:path>
            </a:pathLst>
          </a:custGeom>
          <a:solidFill>
            <a:srgbClr val="FFFFFF"/>
          </a:solidFill>
          <a:ln w="19050" cap="rnd"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400"/>
            </a:lvl1pPr>
          </a:lstStyle>
          <a:p>
            <a:r>
              <a:t>呈現球員日常生活貼文，透過生活趣事分享增加親近感</a:t>
            </a:r>
          </a:p>
        </p:txBody>
      </p:sp>
      <p:sp>
        <p:nvSpPr>
          <p:cNvPr id="190" name="矩形 22"/>
          <p:cNvSpPr/>
          <p:nvPr/>
        </p:nvSpPr>
        <p:spPr>
          <a:xfrm>
            <a:off x="7797624" y="2604276"/>
            <a:ext cx="1966958" cy="1772374"/>
          </a:xfrm>
          <a:prstGeom prst="rect">
            <a:avLst/>
          </a:prstGeom>
          <a:solidFill>
            <a:srgbClr val="000000">
              <a:alpha val="2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1" name="肘形接點 28"/>
          <p:cNvCxnSpPr>
            <a:stCxn id="190" idx="0"/>
            <a:endCxn id="189" idx="0"/>
          </p:cNvCxnSpPr>
          <p:nvPr/>
        </p:nvCxnSpPr>
        <p:spPr>
          <a:xfrm flipH="1">
            <a:off x="5334000" y="3492500"/>
            <a:ext cx="3441700" cy="3048000"/>
          </a:xfrm>
          <a:prstGeom prst="bentConnector3">
            <a:avLst>
              <a:gd name="adj1" fmla="val -38007"/>
            </a:avLst>
          </a:prstGeom>
          <a:ln w="19050" cap="rnd">
            <a:solidFill>
              <a:srgbClr val="000000"/>
            </a:solidFill>
            <a:prstDash val="dash"/>
            <a:tailEnd type="triangle"/>
          </a:ln>
        </p:spPr>
      </p:cxnSp>
      <p:cxnSp>
        <p:nvCxnSpPr>
          <p:cNvPr id="192" name="肘形接點 28"/>
          <p:cNvCxnSpPr>
            <a:stCxn id="185" idx="0"/>
            <a:endCxn id="189" idx="0"/>
          </p:cNvCxnSpPr>
          <p:nvPr/>
        </p:nvCxnSpPr>
        <p:spPr>
          <a:xfrm>
            <a:off x="3594100" y="3263900"/>
            <a:ext cx="1739900" cy="3276600"/>
          </a:xfrm>
          <a:prstGeom prst="bentConnector3">
            <a:avLst>
              <a:gd name="adj1" fmla="val -84671"/>
            </a:avLst>
          </a:prstGeom>
          <a:ln w="19050" cap="rnd">
            <a:solidFill>
              <a:srgbClr val="000000"/>
            </a:solidFill>
            <a:prstDash val="dash"/>
            <a:tailEnd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1" name="矩形 10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75951"/>
              </p:ext>
            </p:extLst>
          </p:nvPr>
        </p:nvGraphicFramePr>
        <p:xfrm>
          <a:off x="743526" y="1805709"/>
          <a:ext cx="10704949" cy="410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4">
                  <a:extLst>
                    <a:ext uri="{9D8B030D-6E8A-4147-A177-3AD203B41FA5}">
                      <a16:colId xmlns:a16="http://schemas.microsoft.com/office/drawing/2014/main" val="2799667155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1951985356"/>
                    </a:ext>
                  </a:extLst>
                </a:gridCol>
                <a:gridCol w="3168074">
                  <a:extLst>
                    <a:ext uri="{9D8B030D-6E8A-4147-A177-3AD203B41FA5}">
                      <a16:colId xmlns:a16="http://schemas.microsoft.com/office/drawing/2014/main" val="444717480"/>
                    </a:ext>
                  </a:extLst>
                </a:gridCol>
                <a:gridCol w="1274617">
                  <a:extLst>
                    <a:ext uri="{9D8B030D-6E8A-4147-A177-3AD203B41FA5}">
                      <a16:colId xmlns:a16="http://schemas.microsoft.com/office/drawing/2014/main" val="2691160230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3433500568"/>
                    </a:ext>
                  </a:extLst>
                </a:gridCol>
                <a:gridCol w="2387602">
                  <a:extLst>
                    <a:ext uri="{9D8B030D-6E8A-4147-A177-3AD203B41FA5}">
                      <a16:colId xmlns:a16="http://schemas.microsoft.com/office/drawing/2014/main" val="2054658982"/>
                    </a:ext>
                  </a:extLst>
                </a:gridCol>
              </a:tblGrid>
              <a:tr h="341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階段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指導語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使用原型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任務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主要目標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50212"/>
                  </a:ext>
                </a:extLst>
              </a:tr>
              <a:tr h="3765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0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過往的相關經驗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您好，我們是「人機互動設計」課程的小組，很謝謝你參加我們的訪談。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請問之前是否有使用過與籃球相關或是某個球隊相關的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app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呢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使用時，有哪些部分是你希望可以改善的呢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此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app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還在設計階段，請你試著把它當作真正的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app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，告訴我們會告訴你怎麼操作它。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理解測試的目的與進行方式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與受試者建立關係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了解使用者過去對於籃球與雄鷹的經驗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了解使用者對於政大雄鷹的關注度高低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了解使用者觀看球賽、了解球員的資訊管道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07127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29667" y="1365882"/>
            <a:ext cx="543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腳本階段與順序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0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4</a:t>
            </a:r>
            <a:endParaRPr lang="zh-TW" alt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14" name="手繪多邊形 13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17" name="手繪多邊形 16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 </a:t>
            </a:r>
          </a:p>
        </p:txBody>
      </p:sp>
    </p:spTree>
    <p:extLst>
      <p:ext uri="{BB962C8B-B14F-4D97-AF65-F5344CB8AC3E}">
        <p14:creationId xmlns:p14="http://schemas.microsoft.com/office/powerpoint/2010/main" val="90781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8712"/>
              </p:ext>
            </p:extLst>
          </p:nvPr>
        </p:nvGraphicFramePr>
        <p:xfrm>
          <a:off x="743526" y="1809752"/>
          <a:ext cx="10704949" cy="410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4">
                  <a:extLst>
                    <a:ext uri="{9D8B030D-6E8A-4147-A177-3AD203B41FA5}">
                      <a16:colId xmlns:a16="http://schemas.microsoft.com/office/drawing/2014/main" val="2799667155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1951985356"/>
                    </a:ext>
                  </a:extLst>
                </a:gridCol>
                <a:gridCol w="3168074">
                  <a:extLst>
                    <a:ext uri="{9D8B030D-6E8A-4147-A177-3AD203B41FA5}">
                      <a16:colId xmlns:a16="http://schemas.microsoft.com/office/drawing/2014/main" val="444717480"/>
                    </a:ext>
                  </a:extLst>
                </a:gridCol>
                <a:gridCol w="1274617">
                  <a:extLst>
                    <a:ext uri="{9D8B030D-6E8A-4147-A177-3AD203B41FA5}">
                      <a16:colId xmlns:a16="http://schemas.microsoft.com/office/drawing/2014/main" val="2691160230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3433500568"/>
                    </a:ext>
                  </a:extLst>
                </a:gridCol>
                <a:gridCol w="2387602">
                  <a:extLst>
                    <a:ext uri="{9D8B030D-6E8A-4147-A177-3AD203B41FA5}">
                      <a16:colId xmlns:a16="http://schemas.microsoft.com/office/drawing/2014/main" val="2054658982"/>
                    </a:ext>
                  </a:extLst>
                </a:gridCol>
              </a:tblGrid>
              <a:tr h="341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階段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指導語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使用原型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任務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主要目標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50212"/>
                  </a:ext>
                </a:extLst>
              </a:tr>
              <a:tr h="3765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1A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瀏覽球員資料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請從主畫面開始進行操作。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尋找「洪楷傑」的資料及照片。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請再尋找「張鎮衙」，同樣是尋找資料與照片。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希望在執行動作的過程中你能跟我說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你在看些什麼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想做什麼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以及做了之後，想看到什麼結果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Flow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1 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1-1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進入首頁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1-2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點擊球員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1-3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點擊球員姓名察看詳細資料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1-4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滑動照片及影片觀看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1-5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下滑並點擊不同球員進入不同頁面講評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找到球員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1-2/1-3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轉換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1-5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操作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07127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29667" y="1369925"/>
            <a:ext cx="543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腳本階段與順序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0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4</a:t>
            </a:r>
            <a:endParaRPr lang="zh-TW" alt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21" name="矩形 20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23" name="手繪多邊形 22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26" name="手繪多邊形 25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28" name="手繪多邊形 27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 </a:t>
            </a:r>
          </a:p>
        </p:txBody>
      </p:sp>
    </p:spTree>
    <p:extLst>
      <p:ext uri="{BB962C8B-B14F-4D97-AF65-F5344CB8AC3E}">
        <p14:creationId xmlns:p14="http://schemas.microsoft.com/office/powerpoint/2010/main" val="359587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29667" y="1365882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Flow 1 : 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瀏覽球員資料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1349658" y="2142127"/>
            <a:ext cx="1256305" cy="3718131"/>
            <a:chOff x="600067" y="1817335"/>
            <a:chExt cx="1256305" cy="3718131"/>
          </a:xfrm>
        </p:grpSpPr>
        <p:sp>
          <p:nvSpPr>
            <p:cNvPr id="7" name="文字方塊 6"/>
            <p:cNvSpPr txBox="1"/>
            <p:nvPr/>
          </p:nvSpPr>
          <p:spPr>
            <a:xfrm>
              <a:off x="725518" y="4950691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1-1</a:t>
              </a:r>
            </a:p>
            <a:p>
              <a:pPr algn="ctr"/>
              <a:r>
                <a:rPr lang="zh-TW" altLang="en-US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進入比賽</a:t>
              </a: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067" y="1817335"/>
              <a:ext cx="1256305" cy="2719174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3122720" y="2142127"/>
            <a:ext cx="1248057" cy="3718458"/>
            <a:chOff x="2175131" y="1817008"/>
            <a:chExt cx="1248057" cy="3718458"/>
          </a:xfrm>
        </p:grpSpPr>
        <p:sp>
          <p:nvSpPr>
            <p:cNvPr id="8" name="文字方塊 7"/>
            <p:cNvSpPr txBox="1"/>
            <p:nvPr/>
          </p:nvSpPr>
          <p:spPr>
            <a:xfrm>
              <a:off x="2296458" y="4950691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1-2</a:t>
              </a:r>
            </a:p>
            <a:p>
              <a:pPr algn="ctr"/>
              <a:r>
                <a:rPr lang="zh-TW" altLang="en-US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點擊球員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5131" y="1817008"/>
              <a:ext cx="1248057" cy="2719501"/>
            </a:xfrm>
            <a:prstGeom prst="rect">
              <a:avLst/>
            </a:prstGeom>
          </p:spPr>
        </p:pic>
      </p:grpSp>
      <p:sp>
        <p:nvSpPr>
          <p:cNvPr id="9" name="文字方塊 8"/>
          <p:cNvSpPr txBox="1"/>
          <p:nvPr/>
        </p:nvSpPr>
        <p:spPr>
          <a:xfrm>
            <a:off x="4887534" y="527581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1-3</a:t>
            </a:r>
          </a:p>
          <a:p>
            <a:pPr algn="ctr"/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點擊姓名</a:t>
            </a:r>
            <a:endParaRPr lang="en-US" altLang="zh-TW" sz="16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  <a:p>
            <a:pPr algn="ctr"/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察看詳細資料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028" y="2142127"/>
            <a:ext cx="1248784" cy="271950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54459" y="527581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1-4</a:t>
            </a:r>
          </a:p>
          <a:p>
            <a:pPr algn="ctr"/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滑動照片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063" y="2142127"/>
            <a:ext cx="1474195" cy="2719501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8811017" y="2142127"/>
            <a:ext cx="2031325" cy="3718459"/>
            <a:chOff x="9099910" y="1817007"/>
            <a:chExt cx="2031325" cy="3718459"/>
          </a:xfrm>
        </p:grpSpPr>
        <p:sp>
          <p:nvSpPr>
            <p:cNvPr id="11" name="文字方塊 10"/>
            <p:cNvSpPr txBox="1"/>
            <p:nvPr/>
          </p:nvSpPr>
          <p:spPr>
            <a:xfrm>
              <a:off x="9099910" y="4950691"/>
              <a:ext cx="20313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1-5</a:t>
              </a:r>
            </a:p>
            <a:p>
              <a:pPr algn="ctr"/>
              <a:r>
                <a:rPr lang="zh-TW" altLang="en-US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下滑並點擊不同球員</a:t>
              </a: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1487" y="1817007"/>
              <a:ext cx="1448170" cy="2719501"/>
            </a:xfrm>
            <a:prstGeom prst="rect">
              <a:avLst/>
            </a:prstGeom>
          </p:spPr>
        </p:pic>
      </p:grpSp>
      <p:grpSp>
        <p:nvGrpSpPr>
          <p:cNvPr id="69" name="群組 68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70" name="矩形 69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72" name="手繪多邊形 71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74" name="群組 73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75" name="手繪多邊形 74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77" name="手繪多邊形 76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 </a:t>
            </a:r>
          </a:p>
        </p:txBody>
      </p:sp>
    </p:spTree>
    <p:extLst>
      <p:ext uri="{BB962C8B-B14F-4D97-AF65-F5344CB8AC3E}">
        <p14:creationId xmlns:p14="http://schemas.microsoft.com/office/powerpoint/2010/main" val="326751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78285"/>
              </p:ext>
            </p:extLst>
          </p:nvPr>
        </p:nvGraphicFramePr>
        <p:xfrm>
          <a:off x="743526" y="1809752"/>
          <a:ext cx="10704949" cy="408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4">
                  <a:extLst>
                    <a:ext uri="{9D8B030D-6E8A-4147-A177-3AD203B41FA5}">
                      <a16:colId xmlns:a16="http://schemas.microsoft.com/office/drawing/2014/main" val="2799667155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1951985356"/>
                    </a:ext>
                  </a:extLst>
                </a:gridCol>
                <a:gridCol w="3168074">
                  <a:extLst>
                    <a:ext uri="{9D8B030D-6E8A-4147-A177-3AD203B41FA5}">
                      <a16:colId xmlns:a16="http://schemas.microsoft.com/office/drawing/2014/main" val="444717480"/>
                    </a:ext>
                  </a:extLst>
                </a:gridCol>
                <a:gridCol w="1274617">
                  <a:extLst>
                    <a:ext uri="{9D8B030D-6E8A-4147-A177-3AD203B41FA5}">
                      <a16:colId xmlns:a16="http://schemas.microsoft.com/office/drawing/2014/main" val="2691160230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3433500568"/>
                    </a:ext>
                  </a:extLst>
                </a:gridCol>
                <a:gridCol w="2387602">
                  <a:extLst>
                    <a:ext uri="{9D8B030D-6E8A-4147-A177-3AD203B41FA5}">
                      <a16:colId xmlns:a16="http://schemas.microsoft.com/office/drawing/2014/main" val="2054658982"/>
                    </a:ext>
                  </a:extLst>
                </a:gridCol>
              </a:tblGrid>
              <a:tr h="3397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階段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指導語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使用原型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任務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主要目標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50212"/>
                  </a:ext>
                </a:extLst>
              </a:tr>
              <a:tr h="3742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1B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瀏覽球員資料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請分享剛剛操作起來是否順利。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針對各任務請分別給予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1~5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分的難易度分數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(1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代表非常簡單，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5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代表非常困難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)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哪個步驟操作起來最不順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有哪些部分，並不能直接從介面知道該如何操作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覺得哪裡需要改善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你會如何形容你剛剛整體的使用體驗，有什麼心情或感覺嗎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哪個步驟在第一次接觸時，讓你覺得比較難上手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為什麼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Flow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1-1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進入首頁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1-2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點擊球員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1-3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點擊球員姓名察看詳細資料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1-4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滑動照片及影片觀看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1-5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下滑並點擊不同球員進入不同頁面講評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找到球員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1-2/1-3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轉換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1-5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操作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07127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29667" y="1369925"/>
            <a:ext cx="543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腳本階段與順序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0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4</a:t>
            </a:r>
            <a:endParaRPr lang="zh-TW" alt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21" name="矩形 20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23" name="手繪多邊形 22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26" name="手繪多邊形 25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28" name="手繪多邊形 27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 </a:t>
            </a:r>
          </a:p>
        </p:txBody>
      </p:sp>
    </p:spTree>
    <p:extLst>
      <p:ext uri="{BB962C8B-B14F-4D97-AF65-F5344CB8AC3E}">
        <p14:creationId xmlns:p14="http://schemas.microsoft.com/office/powerpoint/2010/main" val="234237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46746"/>
              </p:ext>
            </p:extLst>
          </p:nvPr>
        </p:nvGraphicFramePr>
        <p:xfrm>
          <a:off x="743526" y="1806708"/>
          <a:ext cx="10704949" cy="410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4">
                  <a:extLst>
                    <a:ext uri="{9D8B030D-6E8A-4147-A177-3AD203B41FA5}">
                      <a16:colId xmlns:a16="http://schemas.microsoft.com/office/drawing/2014/main" val="2799667155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1951985356"/>
                    </a:ext>
                  </a:extLst>
                </a:gridCol>
                <a:gridCol w="3168074">
                  <a:extLst>
                    <a:ext uri="{9D8B030D-6E8A-4147-A177-3AD203B41FA5}">
                      <a16:colId xmlns:a16="http://schemas.microsoft.com/office/drawing/2014/main" val="444717480"/>
                    </a:ext>
                  </a:extLst>
                </a:gridCol>
                <a:gridCol w="1274617">
                  <a:extLst>
                    <a:ext uri="{9D8B030D-6E8A-4147-A177-3AD203B41FA5}">
                      <a16:colId xmlns:a16="http://schemas.microsoft.com/office/drawing/2014/main" val="2691160230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3433500568"/>
                    </a:ext>
                  </a:extLst>
                </a:gridCol>
                <a:gridCol w="2387602">
                  <a:extLst>
                    <a:ext uri="{9D8B030D-6E8A-4147-A177-3AD203B41FA5}">
                      <a16:colId xmlns:a16="http://schemas.microsoft.com/office/drawing/2014/main" val="2054658982"/>
                    </a:ext>
                  </a:extLst>
                </a:gridCol>
              </a:tblGrid>
              <a:tr h="341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階段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指導語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使用原型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任務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主要目標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50212"/>
                  </a:ext>
                </a:extLst>
              </a:tr>
              <a:tr h="3765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2A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瀏覽比賽數據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請從主畫面開始進行操作。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你可能突然想要知道雄鷹過去某場比賽的數據資料，或著你是剛成為雄鷹粉絲的球迷，你希望可以找到過去某場比賽的數據與講評。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請你試試看，找到「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109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學年度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UBA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雄鷹對上世新大學」的數據，以及那一場比賽中「張鎮衙」的比賽數據。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希望在執行動作的過程中你能跟我說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你在看些什麼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想做什麼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以及做了之後，想看到什麼結果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Flow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2 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2-1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進入「比賽」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2-2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搜尋比賽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2-3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選擇學年度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2-4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瀏覽球員數據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2-5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特定球員數據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2-6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瀏覽攻防數據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2-7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瀏覽比賽講評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成功找到自己想要的特定比賽數據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成功找到自己想要的特定球員單場數據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071272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29667" y="1366881"/>
            <a:ext cx="543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腳本階段與順序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0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4</a:t>
            </a:r>
            <a:endParaRPr lang="zh-TW" alt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21" name="矩形 20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23" name="手繪多邊形 22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26" name="手繪多邊形 25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28" name="手繪多邊形 27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</p:spTree>
    <p:extLst>
      <p:ext uri="{BB962C8B-B14F-4D97-AF65-F5344CB8AC3E}">
        <p14:creationId xmlns:p14="http://schemas.microsoft.com/office/powerpoint/2010/main" val="1196989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29667" y="1365882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Flow 2 : 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瀏覽比賽數據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707152" y="2071008"/>
            <a:ext cx="10777696" cy="3718458"/>
            <a:chOff x="729667" y="1817008"/>
            <a:chExt cx="10777696" cy="3718458"/>
          </a:xfrm>
        </p:grpSpPr>
        <p:grpSp>
          <p:nvGrpSpPr>
            <p:cNvPr id="17" name="群組 16"/>
            <p:cNvGrpSpPr/>
            <p:nvPr/>
          </p:nvGrpSpPr>
          <p:grpSpPr>
            <a:xfrm>
              <a:off x="729667" y="1822726"/>
              <a:ext cx="1257698" cy="3712740"/>
              <a:chOff x="452327" y="2072108"/>
              <a:chExt cx="1257698" cy="3712740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2327" y="2072108"/>
                <a:ext cx="1257698" cy="2713783"/>
              </a:xfrm>
              <a:prstGeom prst="rect">
                <a:avLst/>
              </a:prstGeom>
            </p:spPr>
          </p:pic>
          <p:sp>
            <p:nvSpPr>
              <p:cNvPr id="7" name="文字方塊 6"/>
              <p:cNvSpPr txBox="1"/>
              <p:nvPr/>
            </p:nvSpPr>
            <p:spPr>
              <a:xfrm>
                <a:off x="578475" y="5200073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2-1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進入比賽</a:t>
                </a: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2213853" y="1822726"/>
              <a:ext cx="1254238" cy="3712740"/>
              <a:chOff x="2106506" y="2072108"/>
              <a:chExt cx="1254238" cy="3712740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2230924" y="5200073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2-2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搜尋比賽</a:t>
                </a:r>
              </a:p>
            </p:txBody>
          </p:sp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6506" y="2072108"/>
                <a:ext cx="1254238" cy="2713783"/>
              </a:xfrm>
              <a:prstGeom prst="rect">
                <a:avLst/>
              </a:prstGeom>
            </p:spPr>
          </p:pic>
        </p:grpSp>
        <p:grpSp>
          <p:nvGrpSpPr>
            <p:cNvPr id="28" name="群組 27"/>
            <p:cNvGrpSpPr/>
            <p:nvPr/>
          </p:nvGrpSpPr>
          <p:grpSpPr>
            <a:xfrm>
              <a:off x="5164811" y="1822726"/>
              <a:ext cx="1415772" cy="3712740"/>
              <a:chOff x="4875153" y="2072108"/>
              <a:chExt cx="1415772" cy="3712740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4875153" y="5200073"/>
                <a:ext cx="1415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2-4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瀏覽球員數據</a:t>
                </a:r>
              </a:p>
            </p:txBody>
          </p:sp>
          <p:pic>
            <p:nvPicPr>
              <p:cNvPr id="20" name="圖片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3631" y="2072108"/>
                <a:ext cx="1253924" cy="2713783"/>
              </a:xfrm>
              <a:prstGeom prst="rect">
                <a:avLst/>
              </a:prstGeom>
            </p:spPr>
          </p:pic>
        </p:grpSp>
        <p:grpSp>
          <p:nvGrpSpPr>
            <p:cNvPr id="25" name="群組 24"/>
            <p:cNvGrpSpPr/>
            <p:nvPr/>
          </p:nvGrpSpPr>
          <p:grpSpPr>
            <a:xfrm>
              <a:off x="8449331" y="1817008"/>
              <a:ext cx="1415772" cy="3718458"/>
              <a:chOff x="8096148" y="2066390"/>
              <a:chExt cx="1415772" cy="3718458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8096148" y="5200073"/>
                <a:ext cx="1415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2-6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瀏覽攻防數據</a:t>
                </a:r>
              </a:p>
            </p:txBody>
          </p:sp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7864" y="2066390"/>
                <a:ext cx="1252341" cy="2719501"/>
              </a:xfrm>
              <a:prstGeom prst="rect">
                <a:avLst/>
              </a:prstGeom>
            </p:spPr>
          </p:pic>
        </p:grpSp>
        <p:grpSp>
          <p:nvGrpSpPr>
            <p:cNvPr id="24" name="群組 23"/>
            <p:cNvGrpSpPr/>
            <p:nvPr/>
          </p:nvGrpSpPr>
          <p:grpSpPr>
            <a:xfrm>
              <a:off x="10091591" y="1817008"/>
              <a:ext cx="1415772" cy="3718458"/>
              <a:chOff x="9851501" y="2066390"/>
              <a:chExt cx="1415772" cy="3718458"/>
            </a:xfrm>
          </p:grpSpPr>
          <p:sp>
            <p:nvSpPr>
              <p:cNvPr id="13" name="文字方塊 12"/>
              <p:cNvSpPr txBox="1"/>
              <p:nvPr/>
            </p:nvSpPr>
            <p:spPr>
              <a:xfrm>
                <a:off x="9851501" y="5200073"/>
                <a:ext cx="1415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2-7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瀏覽比賽講評</a:t>
                </a:r>
              </a:p>
            </p:txBody>
          </p: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25450" y="2066390"/>
                <a:ext cx="1267875" cy="2719501"/>
              </a:xfrm>
              <a:prstGeom prst="rect">
                <a:avLst/>
              </a:prstGeom>
            </p:spPr>
          </p:pic>
        </p:grpSp>
        <p:grpSp>
          <p:nvGrpSpPr>
            <p:cNvPr id="31" name="群組 30"/>
            <p:cNvGrpSpPr/>
            <p:nvPr/>
          </p:nvGrpSpPr>
          <p:grpSpPr>
            <a:xfrm>
              <a:off x="3694579" y="1817008"/>
              <a:ext cx="1243744" cy="3718458"/>
              <a:chOff x="3721481" y="1817008"/>
              <a:chExt cx="1243744" cy="3718458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3738059" y="4950691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2-3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選擇學年度</a:t>
                </a:r>
              </a:p>
            </p:txBody>
          </p:sp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1481" y="1817008"/>
                <a:ext cx="1243744" cy="2719502"/>
              </a:xfrm>
              <a:prstGeom prst="rect">
                <a:avLst/>
              </a:prstGeom>
            </p:spPr>
          </p:pic>
        </p:grpSp>
        <p:grpSp>
          <p:nvGrpSpPr>
            <p:cNvPr id="33" name="群組 32"/>
            <p:cNvGrpSpPr/>
            <p:nvPr/>
          </p:nvGrpSpPr>
          <p:grpSpPr>
            <a:xfrm>
              <a:off x="6807071" y="1817008"/>
              <a:ext cx="1415772" cy="3718458"/>
              <a:chOff x="6813199" y="1817008"/>
              <a:chExt cx="1415772" cy="3718458"/>
            </a:xfrm>
          </p:grpSpPr>
          <p:sp>
            <p:nvSpPr>
              <p:cNvPr id="11" name="文字方塊 10"/>
              <p:cNvSpPr txBox="1"/>
              <p:nvPr/>
            </p:nvSpPr>
            <p:spPr>
              <a:xfrm>
                <a:off x="6813199" y="4950691"/>
                <a:ext cx="1415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2-5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特定球員數據</a:t>
                </a:r>
              </a:p>
            </p:txBody>
          </p:sp>
          <p:pic>
            <p:nvPicPr>
              <p:cNvPr id="32" name="圖片 3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1004" y="1817008"/>
                <a:ext cx="1260163" cy="2719502"/>
              </a:xfrm>
              <a:prstGeom prst="rect">
                <a:avLst/>
              </a:prstGeom>
            </p:spPr>
          </p:pic>
        </p:grpSp>
      </p:grpSp>
      <p:grpSp>
        <p:nvGrpSpPr>
          <p:cNvPr id="49" name="群組 48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50" name="矩形 49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52" name="手繪多邊形 51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54" name="群組 53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55" name="手繪多邊形 54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57" name="手繪多邊形 56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</p:spTree>
    <p:extLst>
      <p:ext uri="{BB962C8B-B14F-4D97-AF65-F5344CB8AC3E}">
        <p14:creationId xmlns:p14="http://schemas.microsoft.com/office/powerpoint/2010/main" val="229778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17692"/>
              </p:ext>
            </p:extLst>
          </p:nvPr>
        </p:nvGraphicFramePr>
        <p:xfrm>
          <a:off x="743526" y="1799058"/>
          <a:ext cx="10704949" cy="408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4">
                  <a:extLst>
                    <a:ext uri="{9D8B030D-6E8A-4147-A177-3AD203B41FA5}">
                      <a16:colId xmlns:a16="http://schemas.microsoft.com/office/drawing/2014/main" val="2799667155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1951985356"/>
                    </a:ext>
                  </a:extLst>
                </a:gridCol>
                <a:gridCol w="3168074">
                  <a:extLst>
                    <a:ext uri="{9D8B030D-6E8A-4147-A177-3AD203B41FA5}">
                      <a16:colId xmlns:a16="http://schemas.microsoft.com/office/drawing/2014/main" val="444717480"/>
                    </a:ext>
                  </a:extLst>
                </a:gridCol>
                <a:gridCol w="1274617">
                  <a:extLst>
                    <a:ext uri="{9D8B030D-6E8A-4147-A177-3AD203B41FA5}">
                      <a16:colId xmlns:a16="http://schemas.microsoft.com/office/drawing/2014/main" val="2691160230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3433500568"/>
                    </a:ext>
                  </a:extLst>
                </a:gridCol>
                <a:gridCol w="2387602">
                  <a:extLst>
                    <a:ext uri="{9D8B030D-6E8A-4147-A177-3AD203B41FA5}">
                      <a16:colId xmlns:a16="http://schemas.microsoft.com/office/drawing/2014/main" val="2054658982"/>
                    </a:ext>
                  </a:extLst>
                </a:gridCol>
              </a:tblGrid>
              <a:tr h="3397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階段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指導語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使用原型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任務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主要目標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50212"/>
                  </a:ext>
                </a:extLst>
              </a:tr>
              <a:tr h="3742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2B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瀏覽比賽數據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請分享剛剛操作起來是否順利。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針對各任務請分別給予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1~5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分的難易度分數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(1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代表非常簡單，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5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代表非常困難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)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哪個步驟操作起來最不順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有哪些部分，並不能直接從介面知道該如何操作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覺得哪裡需要改善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你會如何形容你剛剛整體的使用體驗，有什麼心情或感覺嗎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哪個步驟在第一次接觸時，讓你覺得比較難上手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為什麼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Flow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2-1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進入「比賽」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2-2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搜尋比賽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2-3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選擇學年度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2-4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瀏覽球員數據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2-5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特定球員數據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2-6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瀏覽攻防數據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2-7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瀏覽比賽講評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成功找到自己想要的特定比賽數據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成功找到自己想要的特定球員單場數據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071272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29667" y="1359231"/>
            <a:ext cx="543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腳本階段與順序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0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3A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4</a:t>
            </a:r>
            <a:endParaRPr lang="zh-TW" alt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21" name="矩形 20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23" name="手繪多邊形 22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26" name="手繪多邊形 25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28" name="手繪多邊形 27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</p:spTree>
    <p:extLst>
      <p:ext uri="{BB962C8B-B14F-4D97-AF65-F5344CB8AC3E}">
        <p14:creationId xmlns:p14="http://schemas.microsoft.com/office/powerpoint/2010/main" val="331445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群組 76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57" name="矩形 56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42" name="圓角矩形 41"/>
          <p:cNvSpPr/>
          <p:nvPr/>
        </p:nvSpPr>
        <p:spPr>
          <a:xfrm>
            <a:off x="6508348" y="4138349"/>
            <a:ext cx="4815457" cy="1393131"/>
          </a:xfrm>
          <a:prstGeom prst="roundRect">
            <a:avLst>
              <a:gd name="adj" fmla="val 637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69455" y="665179"/>
            <a:ext cx="1112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評估策略擬定過程中，我們認為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Engaging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與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Easy to Learn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是這次評估重要的目標。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552780" y="1611038"/>
            <a:ext cx="5219370" cy="4045193"/>
            <a:chOff x="885289" y="1081785"/>
            <a:chExt cx="5747438" cy="4454464"/>
          </a:xfrm>
        </p:grpSpPr>
        <p:grpSp>
          <p:nvGrpSpPr>
            <p:cNvPr id="29" name="群組 28"/>
            <p:cNvGrpSpPr/>
            <p:nvPr/>
          </p:nvGrpSpPr>
          <p:grpSpPr>
            <a:xfrm>
              <a:off x="1588653" y="1530266"/>
              <a:ext cx="3768437" cy="3588987"/>
              <a:chOff x="1496290" y="1387764"/>
              <a:chExt cx="4286596" cy="4082472"/>
            </a:xfrm>
          </p:grpSpPr>
          <p:sp>
            <p:nvSpPr>
              <p:cNvPr id="24" name="一般五邊形 23"/>
              <p:cNvSpPr/>
              <p:nvPr/>
            </p:nvSpPr>
            <p:spPr>
              <a:xfrm>
                <a:off x="1496290" y="1387764"/>
                <a:ext cx="4286596" cy="4082472"/>
              </a:xfrm>
              <a:prstGeom prst="pentag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一般五邊形 24"/>
              <p:cNvSpPr/>
              <p:nvPr/>
            </p:nvSpPr>
            <p:spPr>
              <a:xfrm>
                <a:off x="1792159" y="1669544"/>
                <a:ext cx="3694858" cy="3518912"/>
              </a:xfrm>
              <a:prstGeom prst="pentagon">
                <a:avLst/>
              </a:prstGeom>
              <a:noFill/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一般五邊形 25"/>
              <p:cNvSpPr/>
              <p:nvPr/>
            </p:nvSpPr>
            <p:spPr>
              <a:xfrm>
                <a:off x="2166039" y="2025620"/>
                <a:ext cx="2947099" cy="2806761"/>
              </a:xfrm>
              <a:prstGeom prst="pentagon">
                <a:avLst/>
              </a:prstGeom>
              <a:noFill/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一般五邊形 26"/>
              <p:cNvSpPr/>
              <p:nvPr/>
            </p:nvSpPr>
            <p:spPr>
              <a:xfrm>
                <a:off x="2499511" y="2343213"/>
                <a:ext cx="2280154" cy="2171575"/>
              </a:xfrm>
              <a:prstGeom prst="pentagon">
                <a:avLst/>
              </a:prstGeom>
              <a:noFill/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一般五邊形 27"/>
              <p:cNvSpPr/>
              <p:nvPr/>
            </p:nvSpPr>
            <p:spPr>
              <a:xfrm>
                <a:off x="2811162" y="2640023"/>
                <a:ext cx="1656852" cy="1577954"/>
              </a:xfrm>
              <a:prstGeom prst="pentagon">
                <a:avLst/>
              </a:prstGeom>
              <a:noFill/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0" name="文字方塊 29"/>
            <p:cNvSpPr txBox="1"/>
            <p:nvPr/>
          </p:nvSpPr>
          <p:spPr>
            <a:xfrm>
              <a:off x="2953337" y="1081785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Effective</a:t>
              </a:r>
              <a:endPara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885289" y="2396753"/>
              <a:ext cx="9989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Efficient</a:t>
              </a:r>
              <a:endPara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372228" y="5193327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Engaging</a:t>
              </a:r>
              <a:endPara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475137" y="5197695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Easy to Learn</a:t>
              </a:r>
              <a:endPara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5061463" y="2396753"/>
              <a:ext cx="15712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Error Tolerant</a:t>
              </a:r>
              <a:endPara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2179782" y="2087418"/>
              <a:ext cx="2586182" cy="3029527"/>
            </a:xfrm>
            <a:custGeom>
              <a:avLst/>
              <a:gdLst>
                <a:gd name="connsiteX0" fmla="*/ 129309 w 2586182"/>
                <a:gd name="connsiteY0" fmla="*/ 3029527 h 3029527"/>
                <a:gd name="connsiteX1" fmla="*/ 0 w 2586182"/>
                <a:gd name="connsiteY1" fmla="*/ 914400 h 3029527"/>
                <a:gd name="connsiteX2" fmla="*/ 1293091 w 2586182"/>
                <a:gd name="connsiteY2" fmla="*/ 0 h 3029527"/>
                <a:gd name="connsiteX3" fmla="*/ 2586182 w 2586182"/>
                <a:gd name="connsiteY3" fmla="*/ 923637 h 3029527"/>
                <a:gd name="connsiteX4" fmla="*/ 2318327 w 2586182"/>
                <a:gd name="connsiteY4" fmla="*/ 2770909 h 3029527"/>
                <a:gd name="connsiteX5" fmla="*/ 129309 w 2586182"/>
                <a:gd name="connsiteY5" fmla="*/ 3029527 h 30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6182" h="3029527">
                  <a:moveTo>
                    <a:pt x="129309" y="3029527"/>
                  </a:moveTo>
                  <a:lnTo>
                    <a:pt x="0" y="914400"/>
                  </a:lnTo>
                  <a:lnTo>
                    <a:pt x="1293091" y="0"/>
                  </a:lnTo>
                  <a:lnTo>
                    <a:pt x="2586182" y="923637"/>
                  </a:lnTo>
                  <a:lnTo>
                    <a:pt x="2318327" y="2770909"/>
                  </a:lnTo>
                  <a:lnTo>
                    <a:pt x="129309" y="30295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3" name="文字方塊 42"/>
          <p:cNvSpPr txBox="1"/>
          <p:nvPr/>
        </p:nvSpPr>
        <p:spPr>
          <a:xfrm>
            <a:off x="6613120" y="4234751"/>
            <a:ext cx="460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由於關注度低的使用者佔我們目標使用者的多數，期望這次原型能測試「流程是否容易上手」，且能「建立使用者使用上的信心」。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6508348" y="3751594"/>
            <a:ext cx="2924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Easy to Learn (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重要程度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4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分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)</a:t>
            </a:r>
            <a:endParaRPr lang="zh-TW" altLang="en-US" sz="16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6508348" y="1855274"/>
            <a:ext cx="4815457" cy="1393131"/>
          </a:xfrm>
          <a:prstGeom prst="roundRect">
            <a:avLst>
              <a:gd name="adj" fmla="val 637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6508348" y="1468519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Engaging (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重要程度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5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分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)</a:t>
            </a:r>
            <a:endParaRPr lang="zh-TW" altLang="en-US" sz="16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6613120" y="1951674"/>
            <a:ext cx="460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產品目標是讓雄鷹能成為同學討論的話題，而目前痛點是距離感太高，期望這次原型能測試「使用上的情緒」，希望是「沒有負擔且熱情的」。</a:t>
            </a:r>
          </a:p>
        </p:txBody>
      </p:sp>
      <p:grpSp>
        <p:nvGrpSpPr>
          <p:cNvPr id="76" name="群組 75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73" name="手繪多邊形 72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72" name="手繪多邊形 71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0" y="0"/>
            <a:ext cx="3204761" cy="486383"/>
            <a:chOff x="0" y="0"/>
            <a:chExt cx="3204761" cy="486383"/>
          </a:xfrm>
        </p:grpSpPr>
        <p:sp>
          <p:nvSpPr>
            <p:cNvPr id="68" name="手繪多邊形 67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572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57053"/>
              </p:ext>
            </p:extLst>
          </p:nvPr>
        </p:nvGraphicFramePr>
        <p:xfrm>
          <a:off x="743526" y="1806708"/>
          <a:ext cx="10704949" cy="410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4">
                  <a:extLst>
                    <a:ext uri="{9D8B030D-6E8A-4147-A177-3AD203B41FA5}">
                      <a16:colId xmlns:a16="http://schemas.microsoft.com/office/drawing/2014/main" val="2799667155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1951985356"/>
                    </a:ext>
                  </a:extLst>
                </a:gridCol>
                <a:gridCol w="3168074">
                  <a:extLst>
                    <a:ext uri="{9D8B030D-6E8A-4147-A177-3AD203B41FA5}">
                      <a16:colId xmlns:a16="http://schemas.microsoft.com/office/drawing/2014/main" val="444717480"/>
                    </a:ext>
                  </a:extLst>
                </a:gridCol>
                <a:gridCol w="1274617">
                  <a:extLst>
                    <a:ext uri="{9D8B030D-6E8A-4147-A177-3AD203B41FA5}">
                      <a16:colId xmlns:a16="http://schemas.microsoft.com/office/drawing/2014/main" val="2691160230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3433500568"/>
                    </a:ext>
                  </a:extLst>
                </a:gridCol>
                <a:gridCol w="2387602">
                  <a:extLst>
                    <a:ext uri="{9D8B030D-6E8A-4147-A177-3AD203B41FA5}">
                      <a16:colId xmlns:a16="http://schemas.microsoft.com/office/drawing/2014/main" val="2054658982"/>
                    </a:ext>
                  </a:extLst>
                </a:gridCol>
              </a:tblGrid>
              <a:tr h="341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階段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指導語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使用原型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任務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主要目標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50212"/>
                  </a:ext>
                </a:extLst>
              </a:tr>
              <a:tr h="3765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3A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瀏覽球員生活趣事與貼文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請從主畫面開始進行操作。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你可能對某個球員的日常生活感興趣，想了解關於球員的日常趣事。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請你幫我在選單點擊互動專區，瀏覽球員貼文。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請你幫我瀏覽貼文留言，請你告訴我操作過程中你想看見什麼？ 哪些是你最想知道的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希望在執行動作的過程中你能跟我說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你在看些什麼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想做什麼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以及做了之後，想看到什麼結果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Flow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3 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3-1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進入互動專區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3-2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瀏覽球員貼文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3-3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瀏覽貼文留言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3-4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選擇瀏覽模式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增加使用者對球員的了解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了解使用者是否需要這項功能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了解使用者使用這項功能對整體產品體驗的影響或幫助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071272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29667" y="1366881"/>
            <a:ext cx="543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腳本階段與順序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0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3B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4</a:t>
            </a:r>
            <a:endParaRPr lang="zh-TW" alt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21" name="矩形 20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23" name="手繪多邊形 22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26" name="手繪多邊形 25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28" name="手繪多邊形 27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</p:spTree>
    <p:extLst>
      <p:ext uri="{BB962C8B-B14F-4D97-AF65-F5344CB8AC3E}">
        <p14:creationId xmlns:p14="http://schemas.microsoft.com/office/powerpoint/2010/main" val="41001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29667" y="1365882"/>
            <a:ext cx="3231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Flow 3 : 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瀏覽球員生活趣事與貼文</a:t>
            </a:r>
          </a:p>
        </p:txBody>
      </p:sp>
      <p:grpSp>
        <p:nvGrpSpPr>
          <p:cNvPr id="49" name="群組 48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50" name="矩形 49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52" name="手繪多邊形 51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54" name="群組 53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55" name="手繪多邊形 54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57" name="手繪多邊形 56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3242587" y="2141800"/>
            <a:ext cx="5706826" cy="3647666"/>
            <a:chOff x="1269924" y="2141800"/>
            <a:chExt cx="5706826" cy="3647666"/>
          </a:xfrm>
        </p:grpSpPr>
        <p:grpSp>
          <p:nvGrpSpPr>
            <p:cNvPr id="19" name="群組 18"/>
            <p:cNvGrpSpPr/>
            <p:nvPr/>
          </p:nvGrpSpPr>
          <p:grpSpPr>
            <a:xfrm>
              <a:off x="3415451" y="2142127"/>
              <a:ext cx="1415772" cy="3647339"/>
              <a:chOff x="3292679" y="2142127"/>
              <a:chExt cx="1415772" cy="3647339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3292679" y="5204691"/>
                <a:ext cx="1415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3-2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瀏覽貼文留言</a:t>
                </a:r>
              </a:p>
            </p:txBody>
          </p:sp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72386" y="2142127"/>
                <a:ext cx="1256359" cy="2719501"/>
              </a:xfrm>
              <a:prstGeom prst="rect">
                <a:avLst/>
              </a:prstGeom>
            </p:spPr>
          </p:pic>
        </p:grpSp>
        <p:grpSp>
          <p:nvGrpSpPr>
            <p:cNvPr id="21" name="群組 20"/>
            <p:cNvGrpSpPr/>
            <p:nvPr/>
          </p:nvGrpSpPr>
          <p:grpSpPr>
            <a:xfrm>
              <a:off x="1269924" y="2142127"/>
              <a:ext cx="1415772" cy="3647339"/>
              <a:chOff x="1269924" y="2142127"/>
              <a:chExt cx="1415772" cy="3647339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1269924" y="5204691"/>
                <a:ext cx="1415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3-1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進入互動專區</a:t>
                </a:r>
              </a:p>
            </p:txBody>
          </p:sp>
          <p:pic>
            <p:nvPicPr>
              <p:cNvPr id="38" name="圖片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9658" y="2142127"/>
                <a:ext cx="1256305" cy="2719174"/>
              </a:xfrm>
              <a:prstGeom prst="rect">
                <a:avLst/>
              </a:prstGeom>
            </p:spPr>
          </p:pic>
        </p:grpSp>
        <p:grpSp>
          <p:nvGrpSpPr>
            <p:cNvPr id="18" name="群組 17"/>
            <p:cNvGrpSpPr/>
            <p:nvPr/>
          </p:nvGrpSpPr>
          <p:grpSpPr>
            <a:xfrm>
              <a:off x="5560978" y="2141800"/>
              <a:ext cx="1415772" cy="3647666"/>
              <a:chOff x="5560978" y="2141800"/>
              <a:chExt cx="1415772" cy="3647666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5560978" y="5204691"/>
                <a:ext cx="1415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3-3</a:t>
                </a:r>
              </a:p>
              <a:p>
                <a:pPr algn="ctr"/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切換瀏覽模式</a:t>
                </a:r>
              </a:p>
            </p:txBody>
          </p:sp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4409" y="2141800"/>
                <a:ext cx="1248910" cy="27195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4659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38401"/>
              </p:ext>
            </p:extLst>
          </p:nvPr>
        </p:nvGraphicFramePr>
        <p:xfrm>
          <a:off x="743526" y="1799059"/>
          <a:ext cx="10704949" cy="414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4">
                  <a:extLst>
                    <a:ext uri="{9D8B030D-6E8A-4147-A177-3AD203B41FA5}">
                      <a16:colId xmlns:a16="http://schemas.microsoft.com/office/drawing/2014/main" val="2799667155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1951985356"/>
                    </a:ext>
                  </a:extLst>
                </a:gridCol>
                <a:gridCol w="3168074">
                  <a:extLst>
                    <a:ext uri="{9D8B030D-6E8A-4147-A177-3AD203B41FA5}">
                      <a16:colId xmlns:a16="http://schemas.microsoft.com/office/drawing/2014/main" val="444717480"/>
                    </a:ext>
                  </a:extLst>
                </a:gridCol>
                <a:gridCol w="1274617">
                  <a:extLst>
                    <a:ext uri="{9D8B030D-6E8A-4147-A177-3AD203B41FA5}">
                      <a16:colId xmlns:a16="http://schemas.microsoft.com/office/drawing/2014/main" val="2691160230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3433500568"/>
                    </a:ext>
                  </a:extLst>
                </a:gridCol>
                <a:gridCol w="2387602">
                  <a:extLst>
                    <a:ext uri="{9D8B030D-6E8A-4147-A177-3AD203B41FA5}">
                      <a16:colId xmlns:a16="http://schemas.microsoft.com/office/drawing/2014/main" val="2054658982"/>
                    </a:ext>
                  </a:extLst>
                </a:gridCol>
              </a:tblGrid>
              <a:tr h="3001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階段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指導語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使用原型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任務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主要目標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50212"/>
                  </a:ext>
                </a:extLst>
              </a:tr>
              <a:tr h="3844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3B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瀏覽球員生活趣事與貼文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請分享剛剛操作起來是否順利。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針對各任務請分別給予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1~5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分的難易度分數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(1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代表非常簡單，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5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代表非常困難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)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哪個步驟操作起來最不順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有哪裡需要改善的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有哪些部分，並不能直接從介面知道該如何操作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你會如何形容你剛剛整體的使用體驗，有什麼心情或感覺嗎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哪個步驟在第一次接觸時，讓你覺得比較難上手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為什麼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你覺得這個操作過程有讓你得到想要的資訊嗎？ 有增加對球員的認識嗎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Flow</a:t>
                      </a:r>
                      <a:r>
                        <a:rPr lang="en-US" altLang="zh-TW" sz="14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3-1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進入互動專區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3-2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瀏覽球員貼文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3-3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瀏覽貼文留言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3-4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選擇瀏覽模式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增加使用者對球員的了解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了解使用者是否需要這項功能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了解使用者使用這項功能對整體產品體驗的影響或幫助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071272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29667" y="1359231"/>
            <a:ext cx="543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腳本階段與順序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0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</a:t>
            </a:r>
            <a:r>
              <a:rPr lang="zh-TW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→ </a:t>
            </a:r>
            <a:r>
              <a:rPr lang="en-US" altLang="zh-TW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4</a:t>
            </a:r>
            <a:endParaRPr lang="zh-TW" alt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21" name="矩形 20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23" name="手繪多邊形 22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26" name="手繪多邊形 25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28" name="手繪多邊形 27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</p:spTree>
    <p:extLst>
      <p:ext uri="{BB962C8B-B14F-4D97-AF65-F5344CB8AC3E}">
        <p14:creationId xmlns:p14="http://schemas.microsoft.com/office/powerpoint/2010/main" val="1972874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1" name="矩形 10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06139"/>
              </p:ext>
            </p:extLst>
          </p:nvPr>
        </p:nvGraphicFramePr>
        <p:xfrm>
          <a:off x="743526" y="1805709"/>
          <a:ext cx="10704949" cy="410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4">
                  <a:extLst>
                    <a:ext uri="{9D8B030D-6E8A-4147-A177-3AD203B41FA5}">
                      <a16:colId xmlns:a16="http://schemas.microsoft.com/office/drawing/2014/main" val="2799667155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1951985356"/>
                    </a:ext>
                  </a:extLst>
                </a:gridCol>
                <a:gridCol w="3168074">
                  <a:extLst>
                    <a:ext uri="{9D8B030D-6E8A-4147-A177-3AD203B41FA5}">
                      <a16:colId xmlns:a16="http://schemas.microsoft.com/office/drawing/2014/main" val="444717480"/>
                    </a:ext>
                  </a:extLst>
                </a:gridCol>
                <a:gridCol w="1274617">
                  <a:extLst>
                    <a:ext uri="{9D8B030D-6E8A-4147-A177-3AD203B41FA5}">
                      <a16:colId xmlns:a16="http://schemas.microsoft.com/office/drawing/2014/main" val="2691160230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3433500568"/>
                    </a:ext>
                  </a:extLst>
                </a:gridCol>
                <a:gridCol w="2387602">
                  <a:extLst>
                    <a:ext uri="{9D8B030D-6E8A-4147-A177-3AD203B41FA5}">
                      <a16:colId xmlns:a16="http://schemas.microsoft.com/office/drawing/2014/main" val="2054658982"/>
                    </a:ext>
                  </a:extLst>
                </a:gridCol>
              </a:tblGrid>
              <a:tr h="341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階段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指導語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使用原型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任務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主要目標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50212"/>
                  </a:ext>
                </a:extLst>
              </a:tr>
              <a:tr h="3765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4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評估結束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你今天評估的這個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App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，如果讓你介紹給你的朋友與同學的話，你會如何介紹它，會怎麼描述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(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像是有哪些功能、特色，可以幫助你完成哪些事情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?)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對於今天的測試，你有什麼想詢問的地方嗎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整體的感覺你覺得如何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?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你覺得整體 </a:t>
                      </a:r>
                      <a:r>
                        <a:rPr lang="en-US" altLang="zh-TW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App</a:t>
                      </a: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帶給你的感覺是什麼，包含視覺設計等等帶給你的本能感受，可以和我們分享一下。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你覺得對於一個初次使用這項產品的使用者，可能在第一次上手時，有哪些功能或流程可能是比較困難的、難操作或理解困難的。</a:t>
                      </a:r>
                      <a:endParaRPr lang="en-US" altLang="zh-TW" sz="1200" b="0" kern="120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對於使用下來的整體體驗，尤其是情感與上手難度這一塊進行追問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07127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29667" y="1365882"/>
            <a:ext cx="5437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腳本階段與順序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0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2B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3A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3B</a:t>
            </a:r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→ </a:t>
            </a:r>
            <a:r>
              <a:rPr lang="en-US" altLang="zh-TW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4</a:t>
            </a:r>
            <a:endParaRPr lang="zh-TW" altLang="en-US" sz="16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6141396" y="0"/>
            <a:ext cx="3107874" cy="486383"/>
          </a:xfrm>
          <a:custGeom>
            <a:avLst/>
            <a:gdLst>
              <a:gd name="connsiteX0" fmla="*/ 0 w 3107874"/>
              <a:gd name="connsiteY0" fmla="*/ 0 h 486383"/>
              <a:gd name="connsiteX1" fmla="*/ 3025302 w 3107874"/>
              <a:gd name="connsiteY1" fmla="*/ 0 h 486383"/>
              <a:gd name="connsiteX2" fmla="*/ 3025302 w 3107874"/>
              <a:gd name="connsiteY2" fmla="*/ 195300 h 486383"/>
              <a:gd name="connsiteX3" fmla="*/ 3107874 w 3107874"/>
              <a:gd name="connsiteY3" fmla="*/ 243193 h 486383"/>
              <a:gd name="connsiteX4" fmla="*/ 3025302 w 3107874"/>
              <a:gd name="connsiteY4" fmla="*/ 291085 h 486383"/>
              <a:gd name="connsiteX5" fmla="*/ 3025302 w 3107874"/>
              <a:gd name="connsiteY5" fmla="*/ 486383 h 486383"/>
              <a:gd name="connsiteX6" fmla="*/ 0 w 3107874"/>
              <a:gd name="connsiteY6" fmla="*/ 486383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874" h="486383">
                <a:moveTo>
                  <a:pt x="0" y="0"/>
                </a:moveTo>
                <a:lnTo>
                  <a:pt x="3025302" y="0"/>
                </a:lnTo>
                <a:lnTo>
                  <a:pt x="3025302" y="195300"/>
                </a:lnTo>
                <a:lnTo>
                  <a:pt x="3107874" y="243193"/>
                </a:lnTo>
                <a:lnTo>
                  <a:pt x="3025302" y="291085"/>
                </a:lnTo>
                <a:lnTo>
                  <a:pt x="3025302" y="486383"/>
                </a:lnTo>
                <a:lnTo>
                  <a:pt x="0" y="4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946161" y="739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執行評估計畫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14" name="手繪多邊形 13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sp>
        <p:nvSpPr>
          <p:cNvPr id="17" name="手繪多邊形 16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雄鷹官方 </a:t>
            </a:r>
            <a:r>
              <a:rPr lang="en-US" altLang="zh-TW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App </a:t>
            </a:r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評估腳本 </a:t>
            </a:r>
          </a:p>
        </p:txBody>
      </p:sp>
    </p:spTree>
    <p:extLst>
      <p:ext uri="{BB962C8B-B14F-4D97-AF65-F5344CB8AC3E}">
        <p14:creationId xmlns:p14="http://schemas.microsoft.com/office/powerpoint/2010/main" val="296249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圓角矩形 26"/>
          <p:cNvSpPr/>
          <p:nvPr/>
        </p:nvSpPr>
        <p:spPr>
          <a:xfrm>
            <a:off x="4902741" y="5817140"/>
            <a:ext cx="3509294" cy="544749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3" name="矩形 2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10" name="手繪多邊形 9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8" name="手繪多邊形 7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869755" y="1066049"/>
            <a:ext cx="7530831" cy="5394788"/>
            <a:chOff x="1869755" y="1066049"/>
            <a:chExt cx="7530831" cy="5394788"/>
          </a:xfrm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755" y="1066049"/>
              <a:ext cx="2492681" cy="5394788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200" y="1724189"/>
              <a:ext cx="2518656" cy="152701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856" y="1704732"/>
              <a:ext cx="2528730" cy="1527011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4902741" y="5943600"/>
            <a:ext cx="3509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主選單的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Icon 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選用沒有很適合分類的主題</a:t>
            </a:r>
          </a:p>
        </p:txBody>
      </p:sp>
      <p:sp>
        <p:nvSpPr>
          <p:cNvPr id="26" name="矩形 25"/>
          <p:cNvSpPr/>
          <p:nvPr/>
        </p:nvSpPr>
        <p:spPr>
          <a:xfrm>
            <a:off x="1682885" y="5817140"/>
            <a:ext cx="2878282" cy="544749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>
            <a:stCxn id="26" idx="3"/>
            <a:endCxn id="24" idx="1"/>
          </p:cNvCxnSpPr>
          <p:nvPr/>
        </p:nvCxnSpPr>
        <p:spPr>
          <a:xfrm>
            <a:off x="4561167" y="6089515"/>
            <a:ext cx="341574" cy="7974"/>
          </a:xfrm>
          <a:prstGeom prst="straightConnector1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829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3" name="矩形 2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10" name="手繪多邊形 9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8" name="手繪多邊形 7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288" y="924127"/>
            <a:ext cx="2571386" cy="5575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1801529" y="2464893"/>
            <a:ext cx="461844" cy="461844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0" name="圓角矩形 49"/>
          <p:cNvSpPr/>
          <p:nvPr/>
        </p:nvSpPr>
        <p:spPr>
          <a:xfrm>
            <a:off x="5040288" y="2218698"/>
            <a:ext cx="6394330" cy="943528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5108701" y="2360801"/>
            <a:ext cx="6288901" cy="659322"/>
            <a:chOff x="5108701" y="2091052"/>
            <a:chExt cx="6288901" cy="659322"/>
          </a:xfrm>
        </p:grpSpPr>
        <p:sp>
          <p:nvSpPr>
            <p:cNvPr id="29" name="文字方塊 28"/>
            <p:cNvSpPr txBox="1"/>
            <p:nvPr/>
          </p:nvSpPr>
          <p:spPr>
            <a:xfrm>
              <a:off x="5108701" y="2091052"/>
              <a:ext cx="6288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設計的模式是滑動可以切換看不同的球員，但使用者會傾向用點擊箭頭的方式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108701" y="2442597"/>
              <a:ext cx="44935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指意的設計可能不符合我們期望使用者建立的心理模型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1887167" y="3818266"/>
            <a:ext cx="2354094" cy="735701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73" name="群組 72"/>
          <p:cNvGrpSpPr/>
          <p:nvPr/>
        </p:nvGrpSpPr>
        <p:grpSpPr>
          <a:xfrm>
            <a:off x="5040287" y="3686103"/>
            <a:ext cx="6662185" cy="1000026"/>
            <a:chOff x="5040287" y="3673574"/>
            <a:chExt cx="6662185" cy="1000026"/>
          </a:xfrm>
        </p:grpSpPr>
        <p:sp>
          <p:nvSpPr>
            <p:cNvPr id="68" name="圓角矩形 67"/>
            <p:cNvSpPr/>
            <p:nvPr/>
          </p:nvSpPr>
          <p:spPr>
            <a:xfrm>
              <a:off x="5040287" y="3673574"/>
              <a:ext cx="6662185" cy="1000026"/>
            </a:xfrm>
            <a:prstGeom prst="roundRect">
              <a:avLst>
                <a:gd name="adj" fmla="val 13096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grpSp>
          <p:nvGrpSpPr>
            <p:cNvPr id="69" name="群組 68"/>
            <p:cNvGrpSpPr/>
            <p:nvPr/>
          </p:nvGrpSpPr>
          <p:grpSpPr>
            <a:xfrm>
              <a:off x="5139598" y="3844120"/>
              <a:ext cx="6109365" cy="658935"/>
              <a:chOff x="5056474" y="3837561"/>
              <a:chExt cx="6109365" cy="658935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5056474" y="3837561"/>
                <a:ext cx="59298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點擊「察看球員詳細資料」能進入到球員詳細頁面，但使用者難以發現</a:t>
                </a:r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5056474" y="4188719"/>
                <a:ext cx="6109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使用者會先點擊球員名子、球員圖片嘗試想進入，後面才看到有這個按鈕</a:t>
                </a:r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3864830" y="2464893"/>
            <a:ext cx="461844" cy="461844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2198988" y="1081109"/>
            <a:ext cx="1683985" cy="651753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79" name="群組 78"/>
          <p:cNvGrpSpPr/>
          <p:nvPr/>
        </p:nvGrpSpPr>
        <p:grpSpPr>
          <a:xfrm>
            <a:off x="5054999" y="1136936"/>
            <a:ext cx="4827909" cy="544749"/>
            <a:chOff x="5054999" y="971487"/>
            <a:chExt cx="4827909" cy="544749"/>
          </a:xfrm>
        </p:grpSpPr>
        <p:sp>
          <p:nvSpPr>
            <p:cNvPr id="48" name="圓角矩形 47"/>
            <p:cNvSpPr/>
            <p:nvPr/>
          </p:nvSpPr>
          <p:spPr>
            <a:xfrm>
              <a:off x="5054999" y="971487"/>
              <a:ext cx="4827909" cy="544749"/>
            </a:xfrm>
            <a:prstGeom prst="roundRect">
              <a:avLst>
                <a:gd name="adj" fmla="val 13096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072045" y="1089973"/>
              <a:ext cx="4744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使用者期待點擊「雄鷹 </a:t>
              </a:r>
              <a:r>
                <a:rPr lang="en-US" altLang="zh-TW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Logo</a:t>
              </a: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」是可以直接回到「首頁」的</a:t>
              </a:r>
            </a:p>
          </p:txBody>
        </p:sp>
      </p:grpSp>
      <p:cxnSp>
        <p:nvCxnSpPr>
          <p:cNvPr id="60" name="直線單箭頭接點 59"/>
          <p:cNvCxnSpPr>
            <a:stCxn id="45" idx="3"/>
            <a:endCxn id="46" idx="1"/>
          </p:cNvCxnSpPr>
          <p:nvPr/>
        </p:nvCxnSpPr>
        <p:spPr>
          <a:xfrm>
            <a:off x="3882973" y="1406986"/>
            <a:ext cx="1189072" cy="2325"/>
          </a:xfrm>
          <a:prstGeom prst="straightConnector1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stCxn id="44" idx="3"/>
            <a:endCxn id="50" idx="1"/>
          </p:cNvCxnSpPr>
          <p:nvPr/>
        </p:nvCxnSpPr>
        <p:spPr>
          <a:xfrm flipV="1">
            <a:off x="4326674" y="2690462"/>
            <a:ext cx="713614" cy="5353"/>
          </a:xfrm>
          <a:prstGeom prst="straightConnector1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stCxn id="34" idx="3"/>
            <a:endCxn id="68" idx="1"/>
          </p:cNvCxnSpPr>
          <p:nvPr/>
        </p:nvCxnSpPr>
        <p:spPr>
          <a:xfrm flipV="1">
            <a:off x="4241261" y="4186116"/>
            <a:ext cx="799026" cy="1"/>
          </a:xfrm>
          <a:prstGeom prst="straightConnector1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字方塊 84"/>
          <p:cNvSpPr txBox="1"/>
          <p:nvPr/>
        </p:nvSpPr>
        <p:spPr>
          <a:xfrm>
            <a:off x="2327483" y="61464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球員介面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頂端</a:t>
            </a:r>
          </a:p>
        </p:txBody>
      </p:sp>
    </p:spTree>
    <p:extLst>
      <p:ext uri="{BB962C8B-B14F-4D97-AF65-F5344CB8AC3E}">
        <p14:creationId xmlns:p14="http://schemas.microsoft.com/office/powerpoint/2010/main" val="3872672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圓角矩形 45"/>
          <p:cNvSpPr/>
          <p:nvPr/>
        </p:nvSpPr>
        <p:spPr>
          <a:xfrm>
            <a:off x="6602005" y="1478604"/>
            <a:ext cx="2008458" cy="541882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1727873" y="5764310"/>
            <a:ext cx="6882590" cy="923084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3" name="矩形 2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10" name="手繪多邊形 9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8" name="手繪多邊形 7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379" y="1099809"/>
            <a:ext cx="1938291" cy="4202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1" name="群組 40"/>
          <p:cNvGrpSpPr/>
          <p:nvPr/>
        </p:nvGrpSpPr>
        <p:grpSpPr>
          <a:xfrm>
            <a:off x="1852584" y="1099809"/>
            <a:ext cx="1938289" cy="4202958"/>
            <a:chOff x="1852584" y="1099809"/>
            <a:chExt cx="1938289" cy="4202958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40" name="群組 39"/>
            <p:cNvGrpSpPr/>
            <p:nvPr/>
          </p:nvGrpSpPr>
          <p:grpSpPr>
            <a:xfrm>
              <a:off x="1852584" y="1099809"/>
              <a:ext cx="1938289" cy="4202958"/>
              <a:chOff x="1852584" y="1099809"/>
              <a:chExt cx="1938289" cy="4202958"/>
            </a:xfrm>
          </p:grpSpPr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8140" y="1099809"/>
                <a:ext cx="1927177" cy="4202958"/>
              </a:xfrm>
              <a:prstGeom prst="rect">
                <a:avLst/>
              </a:prstGeom>
            </p:spPr>
          </p:pic>
          <p:pic>
            <p:nvPicPr>
              <p:cNvPr id="21" name="圖片 20"/>
              <p:cNvPicPr>
                <a:picLocks noChangeAspect="1"/>
              </p:cNvPicPr>
              <p:nvPr/>
            </p:nvPicPr>
            <p:blipFill rotWithShape="1">
              <a:blip r:embed="rId2"/>
              <a:srcRect b="88282"/>
              <a:stretch/>
            </p:blipFill>
            <p:spPr>
              <a:xfrm>
                <a:off x="1852584" y="1099809"/>
                <a:ext cx="1938289" cy="492484"/>
              </a:xfrm>
              <a:prstGeom prst="rect">
                <a:avLst/>
              </a:prstGeom>
            </p:spPr>
          </p:pic>
        </p:grpSp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2"/>
            <a:srcRect t="89775"/>
            <a:stretch/>
          </p:blipFill>
          <p:spPr>
            <a:xfrm>
              <a:off x="1852584" y="4873032"/>
              <a:ext cx="1938289" cy="429735"/>
            </a:xfrm>
            <a:prstGeom prst="rect">
              <a:avLst/>
            </a:prstGeom>
          </p:spPr>
        </p:pic>
      </p:grpSp>
      <p:pic>
        <p:nvPicPr>
          <p:cNvPr id="24" name="圖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98" y="1099809"/>
            <a:ext cx="1929982" cy="4202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1852584" y="1731359"/>
            <a:ext cx="618534" cy="578256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962489" y="5818049"/>
            <a:ext cx="66479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下滑後的球員名單，使用者期望點擊後可以直接進入到「球員詳細頁面」</a:t>
            </a:r>
            <a:endParaRPr lang="en-US" altLang="zh-TW" sz="14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但目前的設計是返回原本頁面的頂端，並且切換球員，不符合使用者的心理預期</a:t>
            </a:r>
          </a:p>
        </p:txBody>
      </p:sp>
      <p:cxnSp>
        <p:nvCxnSpPr>
          <p:cNvPr id="17" name="肘形接點 16"/>
          <p:cNvCxnSpPr>
            <a:stCxn id="28" idx="1"/>
            <a:endCxn id="25" idx="1"/>
          </p:cNvCxnSpPr>
          <p:nvPr/>
        </p:nvCxnSpPr>
        <p:spPr>
          <a:xfrm rot="10800000" flipV="1">
            <a:off x="1727874" y="2020486"/>
            <a:ext cx="124711" cy="4205365"/>
          </a:xfrm>
          <a:prstGeom prst="bentConnector3">
            <a:avLst>
              <a:gd name="adj1" fmla="val 283304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518027" y="719843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球員介面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頂端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018463" y="719843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球員介面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下滑後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500747" y="71984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球員詳細頁面</a:t>
            </a:r>
          </a:p>
        </p:txBody>
      </p:sp>
      <p:sp>
        <p:nvSpPr>
          <p:cNvPr id="43" name="矩形 42"/>
          <p:cNvSpPr/>
          <p:nvPr/>
        </p:nvSpPr>
        <p:spPr>
          <a:xfrm>
            <a:off x="4495461" y="1731358"/>
            <a:ext cx="628517" cy="578256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6616220" y="159565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幫球員加上暱稱很帥氣</a:t>
            </a:r>
            <a:endParaRPr lang="en-US" altLang="zh-TW" sz="14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cxnSp>
        <p:nvCxnSpPr>
          <p:cNvPr id="47" name="肘形接點 46"/>
          <p:cNvCxnSpPr>
            <a:stCxn id="43" idx="2"/>
            <a:endCxn id="46" idx="2"/>
          </p:cNvCxnSpPr>
          <p:nvPr/>
        </p:nvCxnSpPr>
        <p:spPr>
          <a:xfrm rot="5400000" flipH="1" flipV="1">
            <a:off x="6063413" y="766793"/>
            <a:ext cx="289128" cy="2796514"/>
          </a:xfrm>
          <a:prstGeom prst="bentConnector3">
            <a:avLst>
              <a:gd name="adj1" fmla="val -79065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47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4" name="矩形 3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11" name="手繪多邊形 10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9" name="手繪多邊形 8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794553" y="1216152"/>
            <a:ext cx="2280673" cy="4202958"/>
            <a:chOff x="4022526" y="1859532"/>
            <a:chExt cx="2121029" cy="390875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4685" y="1859532"/>
              <a:ext cx="2118870" cy="390875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/>
            <a:srcRect b="88282"/>
            <a:stretch/>
          </p:blipFill>
          <p:spPr>
            <a:xfrm>
              <a:off x="4022526" y="1859532"/>
              <a:ext cx="2118871" cy="53836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3"/>
            <a:srcRect t="89775"/>
            <a:stretch/>
          </p:blipFill>
          <p:spPr>
            <a:xfrm>
              <a:off x="4022526" y="5297559"/>
              <a:ext cx="2118872" cy="470729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/>
        </p:nvSpPr>
        <p:spPr>
          <a:xfrm>
            <a:off x="4953250" y="831581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球員詳細頁面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 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下滑後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54" y="1214853"/>
            <a:ext cx="1929982" cy="4202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8" name="文字方塊 17"/>
          <p:cNvSpPr txBox="1"/>
          <p:nvPr/>
        </p:nvSpPr>
        <p:spPr>
          <a:xfrm>
            <a:off x="1637912" y="832881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球員詳細頁面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 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頂端</a:t>
            </a:r>
          </a:p>
        </p:txBody>
      </p:sp>
      <p:sp>
        <p:nvSpPr>
          <p:cNvPr id="20" name="矩形 19"/>
          <p:cNvSpPr/>
          <p:nvPr/>
        </p:nvSpPr>
        <p:spPr>
          <a:xfrm>
            <a:off x="1357745" y="2954766"/>
            <a:ext cx="2484581" cy="14459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1357745" y="5764310"/>
            <a:ext cx="5667500" cy="534890"/>
            <a:chOff x="1865745" y="5764310"/>
            <a:chExt cx="5667500" cy="534890"/>
          </a:xfrm>
        </p:grpSpPr>
        <p:sp>
          <p:nvSpPr>
            <p:cNvPr id="21" name="圓角矩形 20"/>
            <p:cNvSpPr/>
            <p:nvPr/>
          </p:nvSpPr>
          <p:spPr>
            <a:xfrm>
              <a:off x="1865745" y="5764310"/>
              <a:ext cx="5667500" cy="534890"/>
            </a:xfrm>
            <a:prstGeom prst="roundRect">
              <a:avLst>
                <a:gd name="adj" fmla="val 13096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914117" y="5824006"/>
              <a:ext cx="55707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相片與影片區的呈現覺得中規中矩，容易理解但沒有什麼特別感覺。</a:t>
              </a:r>
            </a:p>
          </p:txBody>
        </p:sp>
      </p:grpSp>
      <p:cxnSp>
        <p:nvCxnSpPr>
          <p:cNvPr id="27" name="肘形接點 26"/>
          <p:cNvCxnSpPr>
            <a:stCxn id="20" idx="1"/>
            <a:endCxn id="21" idx="1"/>
          </p:cNvCxnSpPr>
          <p:nvPr/>
        </p:nvCxnSpPr>
        <p:spPr>
          <a:xfrm rot="10800000" flipV="1">
            <a:off x="1357745" y="3677741"/>
            <a:ext cx="12700" cy="2354014"/>
          </a:xfrm>
          <a:prstGeom prst="bentConnector3">
            <a:avLst>
              <a:gd name="adj1" fmla="val 340000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670033" y="2429164"/>
            <a:ext cx="2580512" cy="2406991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>
            <a:off x="7508288" y="1971786"/>
            <a:ext cx="4544809" cy="1121525"/>
            <a:chOff x="7508288" y="1486036"/>
            <a:chExt cx="4544809" cy="1121525"/>
          </a:xfrm>
        </p:grpSpPr>
        <p:sp>
          <p:nvSpPr>
            <p:cNvPr id="33" name="圓角矩形 32"/>
            <p:cNvSpPr/>
            <p:nvPr/>
          </p:nvSpPr>
          <p:spPr>
            <a:xfrm>
              <a:off x="7508288" y="1486036"/>
              <a:ext cx="4544809" cy="1121525"/>
            </a:xfrm>
            <a:prstGeom prst="roundRect">
              <a:avLst>
                <a:gd name="adj" fmla="val 8155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7535643" y="1515884"/>
              <a:ext cx="437926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QA</a:t>
              </a: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 用聊天室的方式呈現蠻有趣的，有比較親切的感覺，</a:t>
              </a:r>
              <a:endPara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但覺得目前的內容缺少編排，加上字有點小，</a:t>
              </a:r>
              <a:endPara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難以馬上看到哪個 </a:t>
              </a:r>
              <a:r>
                <a:rPr lang="en-US" altLang="zh-TW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QA</a:t>
              </a: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 是自己感興趣的</a:t>
              </a:r>
              <a:endPara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</p:grpSp>
      <p:cxnSp>
        <p:nvCxnSpPr>
          <p:cNvPr id="36" name="肘形接點 35"/>
          <p:cNvCxnSpPr>
            <a:stCxn id="31" idx="3"/>
            <a:endCxn id="33" idx="2"/>
          </p:cNvCxnSpPr>
          <p:nvPr/>
        </p:nvCxnSpPr>
        <p:spPr>
          <a:xfrm flipV="1">
            <a:off x="7250545" y="3093311"/>
            <a:ext cx="2530148" cy="539349"/>
          </a:xfrm>
          <a:prstGeom prst="bentConnector2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27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圓角矩形 45"/>
          <p:cNvSpPr/>
          <p:nvPr/>
        </p:nvSpPr>
        <p:spPr>
          <a:xfrm>
            <a:off x="8674644" y="3489960"/>
            <a:ext cx="2339101" cy="541882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8688860" y="2401161"/>
            <a:ext cx="2324885" cy="641901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3" name="矩形 2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10" name="手繪多邊形 9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8" name="手繪多邊形 7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59" y="1488429"/>
            <a:ext cx="1938291" cy="4202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78" y="1488429"/>
            <a:ext cx="1929982" cy="4202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6972300" y="2567940"/>
            <a:ext cx="1259260" cy="695991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688860" y="2510299"/>
            <a:ext cx="2339102" cy="375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這些資訊是使用者想知道的</a:t>
            </a:r>
            <a:endParaRPr lang="en-US" altLang="zh-TW" sz="14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cxnSp>
        <p:nvCxnSpPr>
          <p:cNvPr id="17" name="肘形接點 16"/>
          <p:cNvCxnSpPr>
            <a:cxnSpLocks/>
            <a:stCxn id="28" idx="0"/>
            <a:endCxn id="25" idx="0"/>
          </p:cNvCxnSpPr>
          <p:nvPr/>
        </p:nvCxnSpPr>
        <p:spPr>
          <a:xfrm rot="5400000" flipH="1" flipV="1">
            <a:off x="8643227" y="1359865"/>
            <a:ext cx="166779" cy="2249373"/>
          </a:xfrm>
          <a:prstGeom prst="bentConnector3">
            <a:avLst>
              <a:gd name="adj1" fmla="val 237068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652907" y="1108463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球員介面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頂端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6635627" y="110846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球員詳細頁面</a:t>
            </a:r>
          </a:p>
        </p:txBody>
      </p:sp>
      <p:sp>
        <p:nvSpPr>
          <p:cNvPr id="43" name="矩形 42"/>
          <p:cNvSpPr/>
          <p:nvPr/>
        </p:nvSpPr>
        <p:spPr>
          <a:xfrm>
            <a:off x="7814229" y="3489960"/>
            <a:ext cx="628517" cy="163068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8688860" y="3607013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會知道可以滑過去看剩下的</a:t>
            </a:r>
            <a:endParaRPr lang="en-US" altLang="zh-TW" sz="14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</p:txBody>
      </p:sp>
      <p:cxnSp>
        <p:nvCxnSpPr>
          <p:cNvPr id="47" name="肘形接點 46"/>
          <p:cNvCxnSpPr>
            <a:cxnSpLocks/>
            <a:stCxn id="43" idx="2"/>
            <a:endCxn id="46" idx="2"/>
          </p:cNvCxnSpPr>
          <p:nvPr/>
        </p:nvCxnSpPr>
        <p:spPr>
          <a:xfrm rot="5400000" flipH="1" flipV="1">
            <a:off x="8441942" y="3718387"/>
            <a:ext cx="1088798" cy="1715707"/>
          </a:xfrm>
          <a:prstGeom prst="bentConnector3">
            <a:avLst>
              <a:gd name="adj1" fmla="val -20996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圓角矩形 24">
            <a:extLst>
              <a:ext uri="{FF2B5EF4-FFF2-40B4-BE49-F238E27FC236}">
                <a16:creationId xmlns:a16="http://schemas.microsoft.com/office/drawing/2014/main" id="{07B15B2E-861D-4367-A4DC-7ABA2F2F3590}"/>
              </a:ext>
            </a:extLst>
          </p:cNvPr>
          <p:cNvSpPr/>
          <p:nvPr/>
        </p:nvSpPr>
        <p:spPr>
          <a:xfrm>
            <a:off x="3484618" y="2299115"/>
            <a:ext cx="2324885" cy="1190846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5" name="矩形 27">
            <a:extLst>
              <a:ext uri="{FF2B5EF4-FFF2-40B4-BE49-F238E27FC236}">
                <a16:creationId xmlns:a16="http://schemas.microsoft.com/office/drawing/2014/main" id="{BD257357-0E89-454E-8404-3D7073A0F23C}"/>
              </a:ext>
            </a:extLst>
          </p:cNvPr>
          <p:cNvSpPr/>
          <p:nvPr/>
        </p:nvSpPr>
        <p:spPr>
          <a:xfrm>
            <a:off x="1722120" y="2188902"/>
            <a:ext cx="1273476" cy="1506797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56" name="肘形接點 16">
            <a:extLst>
              <a:ext uri="{FF2B5EF4-FFF2-40B4-BE49-F238E27FC236}">
                <a16:creationId xmlns:a16="http://schemas.microsoft.com/office/drawing/2014/main" id="{F3A117F2-E982-4F67-8D7E-F0B4C06DFD49}"/>
              </a:ext>
            </a:extLst>
          </p:cNvPr>
          <p:cNvCxnSpPr>
            <a:cxnSpLocks/>
            <a:stCxn id="55" idx="0"/>
            <a:endCxn id="54" idx="0"/>
          </p:cNvCxnSpPr>
          <p:nvPr/>
        </p:nvCxnSpPr>
        <p:spPr>
          <a:xfrm rot="16200000" flipH="1">
            <a:off x="3447852" y="1099907"/>
            <a:ext cx="110213" cy="2288203"/>
          </a:xfrm>
          <a:prstGeom prst="bentConnector3">
            <a:avLst>
              <a:gd name="adj1" fmla="val -207417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11">
            <a:extLst>
              <a:ext uri="{FF2B5EF4-FFF2-40B4-BE49-F238E27FC236}">
                <a16:creationId xmlns:a16="http://schemas.microsoft.com/office/drawing/2014/main" id="{FD0EEB8B-F95C-4DCD-B2FC-D302BD753893}"/>
              </a:ext>
            </a:extLst>
          </p:cNvPr>
          <p:cNvSpPr txBox="1"/>
          <p:nvPr/>
        </p:nvSpPr>
        <p:spPr>
          <a:xfrm>
            <a:off x="3516784" y="2375069"/>
            <a:ext cx="1980029" cy="1022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0" dirty="0">
                <a:solidFill>
                  <a:schemeClr val="tx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球員的照片跟呈現方式</a:t>
            </a:r>
            <a:endParaRPr lang="en-US" altLang="zh-TW" sz="1400" b="0" dirty="0">
              <a:solidFill>
                <a:schemeClr val="tx1"/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b="0" dirty="0">
                <a:solidFill>
                  <a:schemeClr val="tx1"/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很有明星的感覺，</a:t>
            </a:r>
            <a:endParaRPr lang="en-US" altLang="zh-TW" sz="1400" b="0" dirty="0">
              <a:solidFill>
                <a:schemeClr val="tx1"/>
              </a:solidFill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覺得滿好的</a:t>
            </a:r>
          </a:p>
        </p:txBody>
      </p:sp>
    </p:spTree>
    <p:extLst>
      <p:ext uri="{BB962C8B-B14F-4D97-AF65-F5344CB8AC3E}">
        <p14:creationId xmlns:p14="http://schemas.microsoft.com/office/powerpoint/2010/main" val="1250659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3" name="矩形 2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8" name="手繪多邊形 7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10" name="手繪多邊形 9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79113" y="1330034"/>
          <a:ext cx="11324565" cy="498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10">
                  <a:extLst>
                    <a:ext uri="{9D8B030D-6E8A-4147-A177-3AD203B41FA5}">
                      <a16:colId xmlns:a16="http://schemas.microsoft.com/office/drawing/2014/main" val="684184763"/>
                    </a:ext>
                  </a:extLst>
                </a:gridCol>
                <a:gridCol w="1146486">
                  <a:extLst>
                    <a:ext uri="{9D8B030D-6E8A-4147-A177-3AD203B41FA5}">
                      <a16:colId xmlns:a16="http://schemas.microsoft.com/office/drawing/2014/main" val="1788227098"/>
                    </a:ext>
                  </a:extLst>
                </a:gridCol>
                <a:gridCol w="3010923">
                  <a:extLst>
                    <a:ext uri="{9D8B030D-6E8A-4147-A177-3AD203B41FA5}">
                      <a16:colId xmlns:a16="http://schemas.microsoft.com/office/drawing/2014/main" val="1146659612"/>
                    </a:ext>
                  </a:extLst>
                </a:gridCol>
                <a:gridCol w="3010923">
                  <a:extLst>
                    <a:ext uri="{9D8B030D-6E8A-4147-A177-3AD203B41FA5}">
                      <a16:colId xmlns:a16="http://schemas.microsoft.com/office/drawing/2014/main" val="1106369341"/>
                    </a:ext>
                  </a:extLst>
                </a:gridCol>
                <a:gridCol w="3010923">
                  <a:extLst>
                    <a:ext uri="{9D8B030D-6E8A-4147-A177-3AD203B41FA5}">
                      <a16:colId xmlns:a16="http://schemas.microsoft.com/office/drawing/2014/main" val="3521963447"/>
                    </a:ext>
                  </a:extLst>
                </a:gridCol>
              </a:tblGrid>
              <a:tr h="6325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用例流程評分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(1~5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)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Engaging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方面回饋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Easy to Learn 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方面回饋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其他使用時的障礙或回饋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300626"/>
                  </a:ext>
                </a:extLst>
              </a:tr>
              <a:tr h="14516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訪談者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3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簡練的、帥氣的、凝練的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整體流程蠻順利的，很快就可以找到自己想要找的球員，有些球員名單點擊後期望可以直接進到詳細頁面，可以讓整個流程更加符合我的期待。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像某些</a:t>
                      </a:r>
                      <a:r>
                        <a:rPr lang="zh-TW" altLang="en-US" sz="12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r>
                        <a:rPr lang="en-US" altLang="zh-TW" sz="12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LOGO </a:t>
                      </a:r>
                      <a:r>
                        <a:rPr lang="zh-TW" altLang="en-US" sz="12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還有球員名子、圖片等等，都會是使用類似 </a:t>
                      </a:r>
                      <a:r>
                        <a:rPr lang="en-US" altLang="zh-TW" sz="12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APP</a:t>
                      </a:r>
                      <a:r>
                        <a:rPr lang="zh-TW" altLang="en-US" sz="1200" b="0" baseline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時常見的點擊選項，如果按鈕指示不明確，很容易就會想先點擊名子或圖片，建議可以把這個情況思考進去。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208904"/>
                  </a:ext>
                </a:extLst>
              </a:tr>
              <a:tr h="14516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訪談者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B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簡單明瞭、看起來很乾淨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感覺可以把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app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賣給雄鷹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球員的照片跟呈現方式很有明星的感覺、滿好的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有底下的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tab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滿好操作的，可以看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ICON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跟文字就直接點到相應功能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看到照片跟影片旁邊有不完整的會知道可以滑過去看其餘內容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有找不到地方回首頁的情況，但幾次嘗試後有找到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覺得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QA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字很小又太多字，所以表示她懶得看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748426"/>
                  </a:ext>
                </a:extLst>
              </a:tr>
              <a:tr h="14516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訪談者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C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Gen Jyuu GothicX Medium"/>
                          <a:ea typeface="Gen Jyuu GothicX Medium"/>
                          <a:cs typeface="Gen Jyuu GothicX Medium"/>
                          <a:sym typeface="Gen Jyuu GothicX Medium"/>
                        </a:rPr>
                        <a:t>覺得可以增加貼文敘述，多一點內容，單看這樣比較少。盡量不要放比賽照片，因為平常很常看到。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Gen Jyuu GothicX Medium"/>
                          <a:ea typeface="Gen Jyuu GothicX Medium"/>
                          <a:cs typeface="Gen Jyuu GothicX Medium"/>
                          <a:sym typeface="Gen Jyuu GothicX Medium"/>
                        </a:rPr>
                        <a:t>整體很容易理解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latin typeface="Gen Jyuu GothicX Medium"/>
                          <a:ea typeface="Gen Jyuu GothicX Medium"/>
                          <a:cs typeface="Gen Jyuu GothicX Medium"/>
                          <a:sym typeface="Gen Jyuu GothicX Medium"/>
                        </a:rPr>
                        <a:t>覺得多一點未來行程或比賽會蠻棒的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34376"/>
                  </a:ext>
                </a:extLst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用例「瀏覽球員資料」評估結果 →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69877" y="6397740"/>
            <a:ext cx="1970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評分 </a:t>
            </a:r>
            <a:r>
              <a:rPr lang="en-US" altLang="zh-TW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</a:t>
            </a:r>
            <a:r>
              <a:rPr lang="zh-TW" altLang="en-US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為最簡單 </a:t>
            </a:r>
            <a:r>
              <a:rPr lang="en-US" altLang="zh-TW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5</a:t>
            </a:r>
            <a:r>
              <a:rPr lang="zh-TW" altLang="en-US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為最困難</a:t>
            </a:r>
          </a:p>
        </p:txBody>
      </p:sp>
    </p:spTree>
    <p:extLst>
      <p:ext uri="{BB962C8B-B14F-4D97-AF65-F5344CB8AC3E}">
        <p14:creationId xmlns:p14="http://schemas.microsoft.com/office/powerpoint/2010/main" val="78762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群組 68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70" name="矩形 69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369455" y="665179"/>
            <a:ext cx="1112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以高擬真度的原型進行測試，並以質化研究為主，分別尋找關注度高低的使用者測試。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84" y="1852786"/>
            <a:ext cx="2070473" cy="4486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1025236" y="1362469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高擬真度且完成視覺設計、訊息設計的原型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5578764" y="1362469"/>
            <a:ext cx="0" cy="5115916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578764" y="3809077"/>
            <a:ext cx="5467927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群組 80"/>
          <p:cNvGrpSpPr/>
          <p:nvPr/>
        </p:nvGrpSpPr>
        <p:grpSpPr>
          <a:xfrm>
            <a:off x="5813515" y="1362469"/>
            <a:ext cx="5442516" cy="4976341"/>
            <a:chOff x="5955755" y="1362469"/>
            <a:chExt cx="5442516" cy="4976341"/>
          </a:xfrm>
        </p:grpSpPr>
        <p:grpSp>
          <p:nvGrpSpPr>
            <p:cNvPr id="80" name="群組 79"/>
            <p:cNvGrpSpPr/>
            <p:nvPr/>
          </p:nvGrpSpPr>
          <p:grpSpPr>
            <a:xfrm>
              <a:off x="5955755" y="4095798"/>
              <a:ext cx="5442516" cy="2243012"/>
              <a:chOff x="5955755" y="4095798"/>
              <a:chExt cx="5442516" cy="2243012"/>
            </a:xfrm>
          </p:grpSpPr>
          <p:sp>
            <p:nvSpPr>
              <p:cNvPr id="37" name="文字方塊 36"/>
              <p:cNvSpPr txBox="1"/>
              <p:nvPr/>
            </p:nvSpPr>
            <p:spPr>
              <a:xfrm>
                <a:off x="5955755" y="4095798"/>
                <a:ext cx="54425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以 </a:t>
                </a:r>
                <a:r>
                  <a: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5E</a:t>
                </a:r>
                <a:r>
                  <a:rPr lang="zh-TW" altLang="en-US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 為評估的衡量面向，並以上頁提及的面向為觀察重點</a:t>
                </a:r>
              </a:p>
            </p:txBody>
          </p:sp>
          <p:grpSp>
            <p:nvGrpSpPr>
              <p:cNvPr id="61" name="群組 60"/>
              <p:cNvGrpSpPr/>
              <p:nvPr/>
            </p:nvGrpSpPr>
            <p:grpSpPr>
              <a:xfrm>
                <a:off x="6118540" y="4643399"/>
                <a:ext cx="5116946" cy="1695411"/>
                <a:chOff x="5929745" y="4501159"/>
                <a:chExt cx="5116946" cy="1695411"/>
              </a:xfrm>
            </p:grpSpPr>
            <p:pic>
              <p:nvPicPr>
                <p:cNvPr id="14" name="圖片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29745" y="4501159"/>
                  <a:ext cx="2198582" cy="1695411"/>
                </a:xfrm>
                <a:prstGeom prst="rect">
                  <a:avLst/>
                </a:prstGeom>
              </p:spPr>
            </p:pic>
            <p:sp>
              <p:nvSpPr>
                <p:cNvPr id="15" name="文字方塊 14"/>
                <p:cNvSpPr txBox="1"/>
                <p:nvPr/>
              </p:nvSpPr>
              <p:spPr>
                <a:xfrm>
                  <a:off x="8558509" y="4835579"/>
                  <a:ext cx="24881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→ 這個設計是否抓住情感</a:t>
                  </a:r>
                  <a:endPara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endParaRPr>
                </a:p>
              </p:txBody>
            </p:sp>
            <p:sp>
              <p:nvSpPr>
                <p:cNvPr id="38" name="文字方塊 37"/>
                <p:cNvSpPr txBox="1"/>
                <p:nvPr/>
              </p:nvSpPr>
              <p:spPr>
                <a:xfrm>
                  <a:off x="8558509" y="5436338"/>
                  <a:ext cx="24881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→ 這個設計是否容易上手</a:t>
                  </a:r>
                  <a:endParaRPr lang="en-US" altLang="zh-TW" sz="16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endParaRPr>
                </a:p>
              </p:txBody>
            </p:sp>
          </p:grpSp>
        </p:grpSp>
        <p:sp>
          <p:nvSpPr>
            <p:cNvPr id="36" name="文字方塊 35"/>
            <p:cNvSpPr txBox="1"/>
            <p:nvPr/>
          </p:nvSpPr>
          <p:spPr>
            <a:xfrm>
              <a:off x="6639436" y="1362469"/>
              <a:ext cx="4075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進行使用者訪談，過程會搭配 </a:t>
              </a:r>
              <a:r>
                <a:rPr lang="en-US" altLang="zh-TW" sz="16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Think Aloud</a:t>
              </a:r>
              <a:endParaRPr lang="zh-TW" altLang="en-US" sz="16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</p:txBody>
        </p:sp>
        <p:grpSp>
          <p:nvGrpSpPr>
            <p:cNvPr id="59" name="群組 58"/>
            <p:cNvGrpSpPr/>
            <p:nvPr/>
          </p:nvGrpSpPr>
          <p:grpSpPr>
            <a:xfrm>
              <a:off x="6543380" y="1969189"/>
              <a:ext cx="4267266" cy="1496871"/>
              <a:chOff x="6197754" y="1826949"/>
              <a:chExt cx="4267266" cy="1496871"/>
            </a:xfrm>
          </p:grpSpPr>
          <p:grpSp>
            <p:nvGrpSpPr>
              <p:cNvPr id="58" name="群組 57"/>
              <p:cNvGrpSpPr/>
              <p:nvPr/>
            </p:nvGrpSpPr>
            <p:grpSpPr>
              <a:xfrm>
                <a:off x="6197754" y="1826949"/>
                <a:ext cx="1056700" cy="1496871"/>
                <a:chOff x="6197754" y="1826949"/>
                <a:chExt cx="1056700" cy="1496871"/>
              </a:xfrm>
            </p:grpSpPr>
            <p:sp>
              <p:nvSpPr>
                <p:cNvPr id="16" name="橢圓 15"/>
                <p:cNvSpPr/>
                <p:nvPr/>
              </p:nvSpPr>
              <p:spPr>
                <a:xfrm>
                  <a:off x="6286822" y="1826949"/>
                  <a:ext cx="878564" cy="8785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" name="文字方塊 16"/>
                <p:cNvSpPr txBox="1"/>
                <p:nvPr/>
              </p:nvSpPr>
              <p:spPr>
                <a:xfrm>
                  <a:off x="6197754" y="2800600"/>
                  <a:ext cx="10567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關注度高</a:t>
                  </a:r>
                  <a:endParaRPr lang="en-US" altLang="zh-TW" sz="14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endParaRPr>
                </a:p>
                <a:p>
                  <a:pPr algn="ctr"/>
                  <a:r>
                    <a:rPr lang="en-US" altLang="zh-TW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(22</a:t>
                  </a:r>
                  <a:r>
                    <a:rPr lang="zh-TW" altLang="en-US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歲、男</a:t>
                  </a:r>
                  <a:r>
                    <a:rPr lang="en-US" altLang="zh-TW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)</a:t>
                  </a:r>
                  <a:endParaRPr lang="zh-TW" altLang="en-US" sz="14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endParaRPr>
                </a:p>
              </p:txBody>
            </p:sp>
            <p:sp>
              <p:nvSpPr>
                <p:cNvPr id="18" name="文字方塊 17"/>
                <p:cNvSpPr txBox="1"/>
                <p:nvPr/>
              </p:nvSpPr>
              <p:spPr>
                <a:xfrm>
                  <a:off x="6510689" y="2004621"/>
                  <a:ext cx="4074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8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A</a:t>
                  </a:r>
                  <a:endParaRPr lang="zh-TW" altLang="en-US" sz="28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endParaRPr>
                </a:p>
              </p:txBody>
            </p:sp>
          </p:grpSp>
          <p:grpSp>
            <p:nvGrpSpPr>
              <p:cNvPr id="57" name="群組 56"/>
              <p:cNvGrpSpPr/>
              <p:nvPr/>
            </p:nvGrpSpPr>
            <p:grpSpPr>
              <a:xfrm>
                <a:off x="7803037" y="1826949"/>
                <a:ext cx="1056700" cy="1496871"/>
                <a:chOff x="7810024" y="1826949"/>
                <a:chExt cx="1056700" cy="1496871"/>
              </a:xfrm>
            </p:grpSpPr>
            <p:sp>
              <p:nvSpPr>
                <p:cNvPr id="50" name="文字方塊 49"/>
                <p:cNvSpPr txBox="1"/>
                <p:nvPr/>
              </p:nvSpPr>
              <p:spPr>
                <a:xfrm>
                  <a:off x="7810024" y="2800600"/>
                  <a:ext cx="10567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關注度高</a:t>
                  </a:r>
                  <a:endParaRPr lang="en-US" altLang="zh-TW" sz="14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endParaRPr>
                </a:p>
                <a:p>
                  <a:pPr algn="ctr"/>
                  <a:r>
                    <a:rPr lang="en-US" altLang="zh-TW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(22</a:t>
                  </a:r>
                  <a:r>
                    <a:rPr lang="zh-TW" altLang="en-US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歲、女</a:t>
                  </a:r>
                  <a:r>
                    <a:rPr lang="en-US" altLang="zh-TW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)</a:t>
                  </a:r>
                  <a:endParaRPr lang="zh-TW" altLang="en-US" sz="14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endParaRPr>
                </a:p>
              </p:txBody>
            </p:sp>
            <p:grpSp>
              <p:nvGrpSpPr>
                <p:cNvPr id="21" name="群組 20"/>
                <p:cNvGrpSpPr/>
                <p:nvPr/>
              </p:nvGrpSpPr>
              <p:grpSpPr>
                <a:xfrm>
                  <a:off x="7899092" y="1826949"/>
                  <a:ext cx="878564" cy="878564"/>
                  <a:chOff x="7873444" y="1826949"/>
                  <a:chExt cx="878564" cy="878564"/>
                </a:xfrm>
              </p:grpSpPr>
              <p:sp>
                <p:nvSpPr>
                  <p:cNvPr id="41" name="橢圓 40"/>
                  <p:cNvSpPr/>
                  <p:nvPr/>
                </p:nvSpPr>
                <p:spPr>
                  <a:xfrm>
                    <a:off x="7873444" y="1826949"/>
                    <a:ext cx="878564" cy="8785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2" name="文字方塊 51"/>
                  <p:cNvSpPr txBox="1"/>
                  <p:nvPr/>
                </p:nvSpPr>
                <p:spPr>
                  <a:xfrm>
                    <a:off x="8100969" y="2004621"/>
                    <a:ext cx="42351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800" dirty="0"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rPr>
                      <a:t>B</a:t>
                    </a:r>
                    <a:endParaRPr lang="zh-TW" altLang="en-US" sz="28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endParaRPr>
                  </a:p>
                </p:txBody>
              </p:sp>
            </p:grpSp>
          </p:grpSp>
          <p:grpSp>
            <p:nvGrpSpPr>
              <p:cNvPr id="56" name="群組 55"/>
              <p:cNvGrpSpPr/>
              <p:nvPr/>
            </p:nvGrpSpPr>
            <p:grpSpPr>
              <a:xfrm>
                <a:off x="9408320" y="1826949"/>
                <a:ext cx="1056700" cy="1496871"/>
                <a:chOff x="9408320" y="1826949"/>
                <a:chExt cx="1056700" cy="1496871"/>
              </a:xfrm>
            </p:grpSpPr>
            <p:sp>
              <p:nvSpPr>
                <p:cNvPr id="51" name="文字方塊 50"/>
                <p:cNvSpPr txBox="1"/>
                <p:nvPr/>
              </p:nvSpPr>
              <p:spPr>
                <a:xfrm>
                  <a:off x="9408320" y="2800600"/>
                  <a:ext cx="10567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關注度低</a:t>
                  </a:r>
                  <a:endParaRPr lang="en-US" altLang="zh-TW" sz="14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endParaRPr>
                </a:p>
                <a:p>
                  <a:pPr algn="ctr"/>
                  <a:r>
                    <a:rPr lang="en-US" altLang="zh-TW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(23</a:t>
                  </a:r>
                  <a:r>
                    <a:rPr lang="zh-TW" altLang="en-US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歲、女</a:t>
                  </a:r>
                  <a:r>
                    <a:rPr lang="en-US" altLang="zh-TW" sz="14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rPr>
                    <a:t>)</a:t>
                  </a:r>
                  <a:endParaRPr lang="zh-TW" altLang="en-US" sz="1400" dirty="0"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endParaRPr>
                </a:p>
              </p:txBody>
            </p:sp>
            <p:grpSp>
              <p:nvGrpSpPr>
                <p:cNvPr id="22" name="群組 21"/>
                <p:cNvGrpSpPr/>
                <p:nvPr/>
              </p:nvGrpSpPr>
              <p:grpSpPr>
                <a:xfrm>
                  <a:off x="9497388" y="1826949"/>
                  <a:ext cx="878564" cy="878564"/>
                  <a:chOff x="9471740" y="1826949"/>
                  <a:chExt cx="878564" cy="878564"/>
                </a:xfrm>
              </p:grpSpPr>
              <p:sp>
                <p:nvSpPr>
                  <p:cNvPr id="47" name="橢圓 46"/>
                  <p:cNvSpPr/>
                  <p:nvPr/>
                </p:nvSpPr>
                <p:spPr>
                  <a:xfrm>
                    <a:off x="9471740" y="1826949"/>
                    <a:ext cx="878564" cy="8785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5" name="文字方塊 54"/>
                  <p:cNvSpPr txBox="1"/>
                  <p:nvPr/>
                </p:nvSpPr>
                <p:spPr>
                  <a:xfrm>
                    <a:off x="9702471" y="2004621"/>
                    <a:ext cx="41710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800" dirty="0"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rPr>
                      <a:t>C</a:t>
                    </a:r>
                    <a:endParaRPr lang="zh-TW" altLang="en-US" sz="2800" dirty="0">
                      <a:latin typeface="Gen Jyuu GothicX Medium" panose="020B0402020203020207" pitchFamily="34" charset="-120"/>
                      <a:ea typeface="Gen Jyuu GothicX Medium" panose="020B0402020203020207" pitchFamily="34" charset="-120"/>
                      <a:cs typeface="Gen Jyuu GothicX Medium" panose="020B0402020203020207" pitchFamily="34" charset="-120"/>
                    </a:endParaRPr>
                  </a:p>
                </p:txBody>
              </p:sp>
            </p:grpSp>
          </p:grpSp>
        </p:grpSp>
      </p:grpSp>
      <p:grpSp>
        <p:nvGrpSpPr>
          <p:cNvPr id="66" name="群組 65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67" name="手繪多邊形 66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3116097" y="0"/>
            <a:ext cx="3107874" cy="486383"/>
            <a:chOff x="3116097" y="0"/>
            <a:chExt cx="3107874" cy="486383"/>
          </a:xfrm>
        </p:grpSpPr>
        <p:sp>
          <p:nvSpPr>
            <p:cNvPr id="73" name="手繪多邊形 72"/>
            <p:cNvSpPr/>
            <p:nvPr/>
          </p:nvSpPr>
          <p:spPr>
            <a:xfrm rot="5400000">
              <a:off x="4426842" y="-1310745"/>
              <a:ext cx="486383" cy="3107874"/>
            </a:xfrm>
            <a:custGeom>
              <a:avLst/>
              <a:gdLst>
                <a:gd name="connsiteX0" fmla="*/ 0 w 486383"/>
                <a:gd name="connsiteY0" fmla="*/ 3107874 h 3107874"/>
                <a:gd name="connsiteX1" fmla="*/ 0 w 486383"/>
                <a:gd name="connsiteY1" fmla="*/ 82572 h 3107874"/>
                <a:gd name="connsiteX2" fmla="*/ 195299 w 486383"/>
                <a:gd name="connsiteY2" fmla="*/ 82572 h 3107874"/>
                <a:gd name="connsiteX3" fmla="*/ 243191 w 486383"/>
                <a:gd name="connsiteY3" fmla="*/ 0 h 3107874"/>
                <a:gd name="connsiteX4" fmla="*/ 291083 w 486383"/>
                <a:gd name="connsiteY4" fmla="*/ 82572 h 3107874"/>
                <a:gd name="connsiteX5" fmla="*/ 486383 w 486383"/>
                <a:gd name="connsiteY5" fmla="*/ 82572 h 3107874"/>
                <a:gd name="connsiteX6" fmla="*/ 486382 w 486383"/>
                <a:gd name="connsiteY6" fmla="*/ 3107874 h 31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107874">
                  <a:moveTo>
                    <a:pt x="0" y="3107874"/>
                  </a:moveTo>
                  <a:lnTo>
                    <a:pt x="0" y="82572"/>
                  </a:lnTo>
                  <a:lnTo>
                    <a:pt x="195299" y="82572"/>
                  </a:lnTo>
                  <a:lnTo>
                    <a:pt x="243191" y="0"/>
                  </a:lnTo>
                  <a:lnTo>
                    <a:pt x="291083" y="82572"/>
                  </a:lnTo>
                  <a:lnTo>
                    <a:pt x="486383" y="82572"/>
                  </a:lnTo>
                  <a:lnTo>
                    <a:pt x="486382" y="31078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3613083" y="73635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挑選用例與介面原型</a:t>
              </a: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0" y="0"/>
            <a:ext cx="3204761" cy="486383"/>
            <a:chOff x="0" y="0"/>
            <a:chExt cx="3204761" cy="486383"/>
          </a:xfrm>
        </p:grpSpPr>
        <p:sp>
          <p:nvSpPr>
            <p:cNvPr id="76" name="手繪多邊形 75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885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3650067" y="943979"/>
            <a:ext cx="3842719" cy="826455"/>
          </a:xfrm>
          <a:prstGeom prst="roundRect">
            <a:avLst>
              <a:gd name="adj" fmla="val 8428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3" name="矩形 2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10" name="手繪多邊形 9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8" name="手繪多邊形 7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1" y="943979"/>
            <a:ext cx="2337424" cy="5042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6" name="矩形 35"/>
          <p:cNvSpPr/>
          <p:nvPr/>
        </p:nvSpPr>
        <p:spPr>
          <a:xfrm>
            <a:off x="529754" y="3142034"/>
            <a:ext cx="2675007" cy="418289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 flipH="1">
            <a:off x="3613083" y="987874"/>
            <a:ext cx="3916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覺得替每場比賽下小標很不錯，增加了故事性，也比較容易讓球迷回想是哪一場</a:t>
            </a:r>
          </a:p>
        </p:txBody>
      </p:sp>
      <p:cxnSp>
        <p:nvCxnSpPr>
          <p:cNvPr id="38" name="肘形接點 37"/>
          <p:cNvCxnSpPr>
            <a:stCxn id="36" idx="3"/>
            <a:endCxn id="14" idx="3"/>
          </p:cNvCxnSpPr>
          <p:nvPr/>
        </p:nvCxnSpPr>
        <p:spPr>
          <a:xfrm flipV="1">
            <a:off x="3204761" y="1357206"/>
            <a:ext cx="408322" cy="1993973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387" y="2271924"/>
            <a:ext cx="1893892" cy="411077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976" y="2271924"/>
            <a:ext cx="1895227" cy="4110773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4183267" y="2918298"/>
            <a:ext cx="2168895" cy="1089498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7022054" y="2840476"/>
            <a:ext cx="1339879" cy="477049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6585626" y="4475079"/>
            <a:ext cx="2227634" cy="375032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7938091" y="943979"/>
            <a:ext cx="3960441" cy="826455"/>
          </a:xfrm>
          <a:prstGeom prst="roundRect">
            <a:avLst>
              <a:gd name="adj" fmla="val 8428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210151" y="1003551"/>
            <a:ext cx="3416320" cy="707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多個畫面有出現小高飛還有設計好的訊息</a:t>
            </a:r>
            <a:endParaRPr lang="en-US" altLang="zh-TW" sz="14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覺得很可愛，也很有親切感</a:t>
            </a:r>
          </a:p>
        </p:txBody>
      </p:sp>
      <p:cxnSp>
        <p:nvCxnSpPr>
          <p:cNvPr id="24" name="肘形接點 23"/>
          <p:cNvCxnSpPr>
            <a:stCxn id="52" idx="3"/>
            <a:endCxn id="23" idx="2"/>
          </p:cNvCxnSpPr>
          <p:nvPr/>
        </p:nvCxnSpPr>
        <p:spPr>
          <a:xfrm flipV="1">
            <a:off x="8361933" y="1770434"/>
            <a:ext cx="1556379" cy="1308567"/>
          </a:xfrm>
          <a:prstGeom prst="bentConnector2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41"/>
          <p:cNvCxnSpPr>
            <a:stCxn id="49" idx="3"/>
            <a:endCxn id="52" idx="1"/>
          </p:cNvCxnSpPr>
          <p:nvPr/>
        </p:nvCxnSpPr>
        <p:spPr>
          <a:xfrm flipV="1">
            <a:off x="6352162" y="3079001"/>
            <a:ext cx="669892" cy="384046"/>
          </a:xfrm>
          <a:prstGeom prst="bentConnector3">
            <a:avLst/>
          </a:prstGeom>
          <a:ln w="19050" cap="rnd">
            <a:solidFill>
              <a:schemeClr val="tx1"/>
            </a:solidFill>
            <a:prstDash val="dash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群組 46"/>
          <p:cNvGrpSpPr/>
          <p:nvPr/>
        </p:nvGrpSpPr>
        <p:grpSpPr>
          <a:xfrm>
            <a:off x="9038505" y="5190971"/>
            <a:ext cx="2654732" cy="795314"/>
            <a:chOff x="9038505" y="3826746"/>
            <a:chExt cx="2654732" cy="795314"/>
          </a:xfrm>
        </p:grpSpPr>
        <p:sp>
          <p:nvSpPr>
            <p:cNvPr id="50" name="圓角矩形 49"/>
            <p:cNvSpPr/>
            <p:nvPr/>
          </p:nvSpPr>
          <p:spPr>
            <a:xfrm>
              <a:off x="9038505" y="3826746"/>
              <a:ext cx="2654732" cy="795314"/>
            </a:xfrm>
            <a:prstGeom prst="roundRect">
              <a:avLst>
                <a:gd name="adj" fmla="val 8428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9170123" y="3855071"/>
              <a:ext cx="23914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替學年度加上故事性的標語</a:t>
              </a:r>
              <a:endPara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有感覺到雄鷹每年的成長</a:t>
              </a:r>
            </a:p>
          </p:txBody>
        </p:sp>
      </p:grpSp>
      <p:cxnSp>
        <p:nvCxnSpPr>
          <p:cNvPr id="54" name="肘形接點 53"/>
          <p:cNvCxnSpPr>
            <a:stCxn id="53" idx="3"/>
            <a:endCxn id="50" idx="0"/>
          </p:cNvCxnSpPr>
          <p:nvPr/>
        </p:nvCxnSpPr>
        <p:spPr>
          <a:xfrm>
            <a:off x="8813260" y="4662595"/>
            <a:ext cx="1552611" cy="528376"/>
          </a:xfrm>
          <a:prstGeom prst="bentConnector2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1202611" y="63027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進入比賽頁面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595687" y="196305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比賽搜尋頁面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37105" y="1963052"/>
            <a:ext cx="232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比賽搜尋頁面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 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學年度選擇</a:t>
            </a:r>
          </a:p>
        </p:txBody>
      </p:sp>
    </p:spTree>
    <p:extLst>
      <p:ext uri="{BB962C8B-B14F-4D97-AF65-F5344CB8AC3E}">
        <p14:creationId xmlns:p14="http://schemas.microsoft.com/office/powerpoint/2010/main" val="493700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4" y="1654906"/>
            <a:ext cx="1974714" cy="4273740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5" name="矩形 4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12" name="手繪多邊形 11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10" name="手繪多邊形 9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1069779" y="131794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比賽數據頁面</a:t>
            </a:r>
          </a:p>
        </p:txBody>
      </p:sp>
      <p:sp>
        <p:nvSpPr>
          <p:cNvPr id="16" name="矩形 15"/>
          <p:cNvSpPr/>
          <p:nvPr/>
        </p:nvSpPr>
        <p:spPr>
          <a:xfrm>
            <a:off x="1653703" y="4212077"/>
            <a:ext cx="1034376" cy="340468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2855482" y="3239706"/>
            <a:ext cx="2628834" cy="826455"/>
          </a:xfrm>
          <a:prstGeom prst="roundRect">
            <a:avLst>
              <a:gd name="adj" fmla="val 8428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905743" y="3299278"/>
            <a:ext cx="2528312" cy="70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把數據的順序調整成得分在最前面，感覺比較符合閱讀習慣</a:t>
            </a:r>
          </a:p>
        </p:txBody>
      </p:sp>
      <p:cxnSp>
        <p:nvCxnSpPr>
          <p:cNvPr id="20" name="肘形接點 19"/>
          <p:cNvCxnSpPr>
            <a:stCxn id="16" idx="3"/>
            <a:endCxn id="17" idx="2"/>
          </p:cNvCxnSpPr>
          <p:nvPr/>
        </p:nvCxnSpPr>
        <p:spPr>
          <a:xfrm flipV="1">
            <a:off x="2688079" y="4066161"/>
            <a:ext cx="1481820" cy="316150"/>
          </a:xfrm>
          <a:prstGeom prst="bentConnector2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5838623" y="1259578"/>
            <a:ext cx="2309294" cy="4922196"/>
            <a:chOff x="6788240" y="2256372"/>
            <a:chExt cx="1974714" cy="4209048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2"/>
            <a:srcRect t="90749"/>
            <a:stretch/>
          </p:blipFill>
          <p:spPr>
            <a:xfrm>
              <a:off x="6788240" y="6070060"/>
              <a:ext cx="1974714" cy="395360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2"/>
            <a:srcRect b="88274"/>
            <a:stretch/>
          </p:blipFill>
          <p:spPr>
            <a:xfrm>
              <a:off x="6788240" y="2256372"/>
              <a:ext cx="1974714" cy="501127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3"/>
            <a:srcRect t="7256" b="11568"/>
            <a:stretch/>
          </p:blipFill>
          <p:spPr>
            <a:xfrm>
              <a:off x="6788240" y="2757499"/>
              <a:ext cx="1974714" cy="3312561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5671219" y="5350212"/>
            <a:ext cx="2665378" cy="246431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8770164" y="3657601"/>
            <a:ext cx="3057247" cy="1449420"/>
            <a:chOff x="8770164" y="2616740"/>
            <a:chExt cx="3057247" cy="1449420"/>
          </a:xfrm>
        </p:grpSpPr>
        <p:sp>
          <p:nvSpPr>
            <p:cNvPr id="29" name="圓角矩形 28"/>
            <p:cNvSpPr/>
            <p:nvPr/>
          </p:nvSpPr>
          <p:spPr>
            <a:xfrm>
              <a:off x="8785067" y="2616740"/>
              <a:ext cx="3027440" cy="144942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770164" y="2826213"/>
              <a:ext cx="3057247" cy="1030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提示可以點擊的字詞覺得不明顯，</a:t>
              </a:r>
              <a:endPara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然後可以寫「個別球員詳細數據」，</a:t>
              </a:r>
              <a:endPara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不只是「個別球員數據」。</a:t>
              </a: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6021106" y="907878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比賽數據頁面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 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下滑後</a:t>
            </a:r>
          </a:p>
        </p:txBody>
      </p:sp>
      <p:sp>
        <p:nvSpPr>
          <p:cNvPr id="40" name="矩形 39"/>
          <p:cNvSpPr/>
          <p:nvPr/>
        </p:nvSpPr>
        <p:spPr>
          <a:xfrm>
            <a:off x="544749" y="2287050"/>
            <a:ext cx="2310733" cy="340468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3116096" y="1425848"/>
            <a:ext cx="2206095" cy="437195"/>
            <a:chOff x="3278220" y="1507787"/>
            <a:chExt cx="2206095" cy="437195"/>
          </a:xfrm>
        </p:grpSpPr>
        <p:sp>
          <p:nvSpPr>
            <p:cNvPr id="43" name="圓角矩形 42"/>
            <p:cNvSpPr/>
            <p:nvPr/>
          </p:nvSpPr>
          <p:spPr>
            <a:xfrm>
              <a:off x="3278220" y="1507787"/>
              <a:ext cx="2206095" cy="437195"/>
            </a:xfrm>
            <a:prstGeom prst="roundRect">
              <a:avLst>
                <a:gd name="adj" fmla="val 8428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391253" y="1572496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不清楚要返回哪個頁面</a:t>
              </a:r>
            </a:p>
          </p:txBody>
        </p:sp>
      </p:grpSp>
      <p:cxnSp>
        <p:nvCxnSpPr>
          <p:cNvPr id="47" name="肘形接點 46"/>
          <p:cNvCxnSpPr>
            <a:stCxn id="40" idx="3"/>
            <a:endCxn id="43" idx="2"/>
          </p:cNvCxnSpPr>
          <p:nvPr/>
        </p:nvCxnSpPr>
        <p:spPr>
          <a:xfrm flipV="1">
            <a:off x="2855482" y="1863043"/>
            <a:ext cx="1363662" cy="594241"/>
          </a:xfrm>
          <a:prstGeom prst="bentConnector2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接點 49"/>
          <p:cNvCxnSpPr>
            <a:stCxn id="27" idx="3"/>
            <a:endCxn id="29" idx="2"/>
          </p:cNvCxnSpPr>
          <p:nvPr/>
        </p:nvCxnSpPr>
        <p:spPr>
          <a:xfrm flipV="1">
            <a:off x="8336597" y="5107021"/>
            <a:ext cx="1962190" cy="366407"/>
          </a:xfrm>
          <a:prstGeom prst="bentConnector2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94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3" name="矩形 2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10" name="手繪多邊形 9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8" name="手繪多邊形 7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06802" y="1201210"/>
            <a:ext cx="2309294" cy="4922196"/>
            <a:chOff x="6788240" y="2256372"/>
            <a:chExt cx="1974714" cy="4209048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/>
            <a:srcRect t="90749"/>
            <a:stretch/>
          </p:blipFill>
          <p:spPr>
            <a:xfrm>
              <a:off x="6788240" y="6070060"/>
              <a:ext cx="1974714" cy="39536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2"/>
            <a:srcRect b="88274"/>
            <a:stretch/>
          </p:blipFill>
          <p:spPr>
            <a:xfrm>
              <a:off x="6788240" y="2256372"/>
              <a:ext cx="1974714" cy="50112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/>
            <a:srcRect t="7256" b="11568"/>
            <a:stretch/>
          </p:blipFill>
          <p:spPr>
            <a:xfrm>
              <a:off x="6788240" y="2757499"/>
              <a:ext cx="1974714" cy="3312561"/>
            </a:xfrm>
            <a:prstGeom prst="rect">
              <a:avLst/>
            </a:prstGeom>
          </p:spPr>
        </p:pic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144" y="1259578"/>
            <a:ext cx="2280847" cy="4922196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6783421" y="3219700"/>
            <a:ext cx="4422843" cy="1001949"/>
            <a:chOff x="6783421" y="2519464"/>
            <a:chExt cx="4422843" cy="1001949"/>
          </a:xfrm>
        </p:grpSpPr>
        <p:sp>
          <p:nvSpPr>
            <p:cNvPr id="17" name="圓角矩形 16"/>
            <p:cNvSpPr/>
            <p:nvPr/>
          </p:nvSpPr>
          <p:spPr>
            <a:xfrm>
              <a:off x="6783421" y="2519464"/>
              <a:ext cx="4422843" cy="1001949"/>
            </a:xfrm>
            <a:prstGeom prst="roundRect">
              <a:avLst>
                <a:gd name="adj" fmla="val 4574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942306" y="2651106"/>
              <a:ext cx="41050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數據呈現頁面蠻簡約的，想清楚詳細資料再點進去</a:t>
              </a:r>
              <a:endPara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也很好理解。</a:t>
              </a:r>
            </a:p>
          </p:txBody>
        </p:sp>
      </p:grpSp>
      <p:cxnSp>
        <p:nvCxnSpPr>
          <p:cNvPr id="21" name="直線接點 20"/>
          <p:cNvCxnSpPr>
            <a:stCxn id="15" idx="3"/>
            <a:endCxn id="16" idx="1"/>
          </p:cNvCxnSpPr>
          <p:nvPr/>
        </p:nvCxnSpPr>
        <p:spPr>
          <a:xfrm flipV="1">
            <a:off x="3116096" y="3720676"/>
            <a:ext cx="575048" cy="3476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6" idx="3"/>
            <a:endCxn id="17" idx="1"/>
          </p:cNvCxnSpPr>
          <p:nvPr/>
        </p:nvCxnSpPr>
        <p:spPr>
          <a:xfrm flipV="1">
            <a:off x="5971991" y="3720675"/>
            <a:ext cx="811430" cy="1"/>
          </a:xfrm>
          <a:prstGeom prst="straightConnector1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978647" y="829036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比賽數據頁面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 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下滑後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021089" y="82903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球員單場詳細數據</a:t>
            </a:r>
          </a:p>
        </p:txBody>
      </p:sp>
    </p:spTree>
    <p:extLst>
      <p:ext uri="{BB962C8B-B14F-4D97-AF65-F5344CB8AC3E}">
        <p14:creationId xmlns:p14="http://schemas.microsoft.com/office/powerpoint/2010/main" val="159052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3" name="矩形 2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8" name="手繪多邊形 7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10" name="手繪多邊形 9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79113" y="1330034"/>
          <a:ext cx="11324565" cy="498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10">
                  <a:extLst>
                    <a:ext uri="{9D8B030D-6E8A-4147-A177-3AD203B41FA5}">
                      <a16:colId xmlns:a16="http://schemas.microsoft.com/office/drawing/2014/main" val="684184763"/>
                    </a:ext>
                  </a:extLst>
                </a:gridCol>
                <a:gridCol w="1146486">
                  <a:extLst>
                    <a:ext uri="{9D8B030D-6E8A-4147-A177-3AD203B41FA5}">
                      <a16:colId xmlns:a16="http://schemas.microsoft.com/office/drawing/2014/main" val="1788227098"/>
                    </a:ext>
                  </a:extLst>
                </a:gridCol>
                <a:gridCol w="3010923">
                  <a:extLst>
                    <a:ext uri="{9D8B030D-6E8A-4147-A177-3AD203B41FA5}">
                      <a16:colId xmlns:a16="http://schemas.microsoft.com/office/drawing/2014/main" val="1146659612"/>
                    </a:ext>
                  </a:extLst>
                </a:gridCol>
                <a:gridCol w="3010923">
                  <a:extLst>
                    <a:ext uri="{9D8B030D-6E8A-4147-A177-3AD203B41FA5}">
                      <a16:colId xmlns:a16="http://schemas.microsoft.com/office/drawing/2014/main" val="1106369341"/>
                    </a:ext>
                  </a:extLst>
                </a:gridCol>
                <a:gridCol w="3010923">
                  <a:extLst>
                    <a:ext uri="{9D8B030D-6E8A-4147-A177-3AD203B41FA5}">
                      <a16:colId xmlns:a16="http://schemas.microsoft.com/office/drawing/2014/main" val="3521963447"/>
                    </a:ext>
                  </a:extLst>
                </a:gridCol>
              </a:tblGrid>
              <a:tr h="6325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用例流程評分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(1~5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)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Engaging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方面回饋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Easy to Learn 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方面回饋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其他使用時的障礙或回饋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300626"/>
                  </a:ext>
                </a:extLst>
              </a:tr>
              <a:tr h="14516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訪談者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可愛的、親切的、感覺是一個想要跟你講故事的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APP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，有設計很多小高飛的圖示，配上符合使用情境的訊息，感覺有呈現出雄鷹特殊的風格。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對資深球迷來說數據介面的資訊呈現是充足的，不會太少，另外點擊名子才能進入到詳細數據頁面的動作，是看到後面的小提示才發現的，可以考慮把提示的明確度提高一點。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返回的提示可以寫得清楚一點，目前的文字標示會讓人有點難理解。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208904"/>
                  </a:ext>
                </a:extLst>
              </a:tr>
              <a:tr h="14516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訪談者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B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2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清楚明瞭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色系很統一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1.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跟一般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app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操作很類似，所以不用特別講解就知道怎麼操作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主要看「雄鷹」的部分，「攻防數據」滑過去而已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有加高飛圖示不錯，但覺得高飛貼圖很醜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(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個人喜好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748426"/>
                  </a:ext>
                </a:extLst>
              </a:tr>
              <a:tr h="14516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訪談者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C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Gen Jyuu GothicX Medium"/>
                          <a:ea typeface="Gen Jyuu GothicX Medium"/>
                          <a:cs typeface="Gen Jyuu GothicX Medium"/>
                          <a:sym typeface="Gen Jyuu GothicX Medium"/>
                        </a:rPr>
                        <a:t>整體設計的蠻讓人知道怎麼找自己想看的東西，顏色蠻清楚的，有美觀上的愉悅感。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Gen Jyuu GothicX Medium"/>
                          <a:ea typeface="Gen Jyuu GothicX Medium"/>
                          <a:cs typeface="Gen Jyuu GothicX Medium"/>
                          <a:sym typeface="Gen Jyuu GothicX Medium"/>
                        </a:rPr>
                        <a:t>對於不太了解籃球的使用者，數據對我來說不太容易理解，會想要看比較白話的解釋，譬如比賽過程的重點、精彩畫面等等。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  <a:sym typeface="Helvetica Neue"/>
                        </a:rPr>
                        <a:t>比賽講評雖然那邊沒有不好，但我看起來會有點難感受這場比賽的經過。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34376"/>
                  </a:ext>
                </a:extLst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用例「瀏覽比賽數據」評估結果 →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69877" y="6397740"/>
            <a:ext cx="1970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評分 </a:t>
            </a:r>
            <a:r>
              <a:rPr lang="en-US" altLang="zh-TW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</a:t>
            </a:r>
            <a:r>
              <a:rPr lang="zh-TW" altLang="en-US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為最簡單 </a:t>
            </a:r>
            <a:r>
              <a:rPr lang="en-US" altLang="zh-TW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5</a:t>
            </a:r>
            <a:r>
              <a:rPr lang="zh-TW" altLang="en-US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為最困難</a:t>
            </a:r>
          </a:p>
        </p:txBody>
      </p:sp>
    </p:spTree>
    <p:extLst>
      <p:ext uri="{BB962C8B-B14F-4D97-AF65-F5344CB8AC3E}">
        <p14:creationId xmlns:p14="http://schemas.microsoft.com/office/powerpoint/2010/main" val="414331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40" y="1867710"/>
            <a:ext cx="1661739" cy="35967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11" y="1867709"/>
            <a:ext cx="1820023" cy="361483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084" y="1867710"/>
            <a:ext cx="1836507" cy="359670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6" name="矩形 5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13" name="手繪多邊形 12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11" name="手繪多邊形 10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848239" y="14860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首頁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471957" y="1486018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首頁 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–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 側邊點擊後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507931" y="14860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球員頁面</a:t>
            </a:r>
          </a:p>
        </p:txBody>
      </p:sp>
      <p:sp>
        <p:nvSpPr>
          <p:cNvPr id="18" name="矩形 17"/>
          <p:cNvSpPr/>
          <p:nvPr/>
        </p:nvSpPr>
        <p:spPr>
          <a:xfrm>
            <a:off x="1177047" y="2053586"/>
            <a:ext cx="515566" cy="340468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11457" y="4884335"/>
            <a:ext cx="1839521" cy="765956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211688" y="2305454"/>
            <a:ext cx="881097" cy="27237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780226" y="4748147"/>
            <a:ext cx="2302213" cy="56315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8361933" y="1793795"/>
            <a:ext cx="3435671" cy="1260690"/>
            <a:chOff x="8361933" y="1793795"/>
            <a:chExt cx="3435671" cy="1260690"/>
          </a:xfrm>
        </p:grpSpPr>
        <p:sp>
          <p:nvSpPr>
            <p:cNvPr id="22" name="圓角矩形 21"/>
            <p:cNvSpPr/>
            <p:nvPr/>
          </p:nvSpPr>
          <p:spPr>
            <a:xfrm>
              <a:off x="8361933" y="1793795"/>
              <a:ext cx="3435671" cy="1260690"/>
            </a:xfrm>
            <a:prstGeom prst="roundRect">
              <a:avLst>
                <a:gd name="adj" fmla="val 5864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458057" y="1893226"/>
              <a:ext cx="324342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有兩個功能相近且都有互動專區入口的全域導覽方式。</a:t>
              </a:r>
              <a:endPara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400" dirty="0"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使用上有一點容易讓人混淆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260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0"/>
            <a:ext cx="12192000" cy="486383"/>
            <a:chOff x="0" y="0"/>
            <a:chExt cx="12192000" cy="486383"/>
          </a:xfrm>
        </p:grpSpPr>
        <p:sp>
          <p:nvSpPr>
            <p:cNvPr id="3" name="矩形 2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5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116097" y="0"/>
              <a:ext cx="3107874" cy="486383"/>
              <a:chOff x="3116097" y="0"/>
              <a:chExt cx="3107874" cy="486383"/>
            </a:xfrm>
          </p:grpSpPr>
          <p:sp>
            <p:nvSpPr>
              <p:cNvPr id="8" name="手繪多邊形 7"/>
              <p:cNvSpPr/>
              <p:nvPr/>
            </p:nvSpPr>
            <p:spPr>
              <a:xfrm rot="5400000">
                <a:off x="4426842" y="-1310745"/>
                <a:ext cx="486383" cy="3107874"/>
              </a:xfrm>
              <a:custGeom>
                <a:avLst/>
                <a:gdLst>
                  <a:gd name="connsiteX0" fmla="*/ 0 w 486383"/>
                  <a:gd name="connsiteY0" fmla="*/ 3107874 h 3107874"/>
                  <a:gd name="connsiteX1" fmla="*/ 0 w 486383"/>
                  <a:gd name="connsiteY1" fmla="*/ 82572 h 3107874"/>
                  <a:gd name="connsiteX2" fmla="*/ 195299 w 486383"/>
                  <a:gd name="connsiteY2" fmla="*/ 82572 h 3107874"/>
                  <a:gd name="connsiteX3" fmla="*/ 243191 w 486383"/>
                  <a:gd name="connsiteY3" fmla="*/ 0 h 3107874"/>
                  <a:gd name="connsiteX4" fmla="*/ 291083 w 486383"/>
                  <a:gd name="connsiteY4" fmla="*/ 82572 h 3107874"/>
                  <a:gd name="connsiteX5" fmla="*/ 486383 w 486383"/>
                  <a:gd name="connsiteY5" fmla="*/ 82572 h 3107874"/>
                  <a:gd name="connsiteX6" fmla="*/ 486382 w 486383"/>
                  <a:gd name="connsiteY6" fmla="*/ 3107874 h 31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383" h="3107874">
                    <a:moveTo>
                      <a:pt x="0" y="3107874"/>
                    </a:moveTo>
                    <a:lnTo>
                      <a:pt x="0" y="82572"/>
                    </a:lnTo>
                    <a:lnTo>
                      <a:pt x="195299" y="82572"/>
                    </a:lnTo>
                    <a:lnTo>
                      <a:pt x="243191" y="0"/>
                    </a:lnTo>
                    <a:lnTo>
                      <a:pt x="291083" y="82572"/>
                    </a:lnTo>
                    <a:lnTo>
                      <a:pt x="486383" y="82572"/>
                    </a:lnTo>
                    <a:lnTo>
                      <a:pt x="486382" y="31078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3613083" y="73635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chemeClr val="bg1">
                        <a:lumMod val="75000"/>
                      </a:schemeClr>
                    </a:solidFill>
                    <a:latin typeface="Gen Jyuu GothicX Medium" panose="020B0402020203020207" pitchFamily="34" charset="-120"/>
                    <a:ea typeface="Gen Jyuu GothicX Medium" panose="020B0402020203020207" pitchFamily="34" charset="-120"/>
                    <a:cs typeface="Gen Jyuu GothicX Medium" panose="020B0402020203020207" pitchFamily="34" charset="-120"/>
                  </a:rPr>
                  <a:t>挑選用例與介面原型</a:t>
                </a:r>
              </a:p>
            </p:txBody>
          </p:sp>
        </p:grpSp>
        <p:sp>
          <p:nvSpPr>
            <p:cNvPr id="10" name="手繪多邊形 9"/>
            <p:cNvSpPr/>
            <p:nvPr/>
          </p:nvSpPr>
          <p:spPr>
            <a:xfrm rot="5400000">
              <a:off x="1359189" y="-1359189"/>
              <a:ext cx="486383" cy="3204761"/>
            </a:xfrm>
            <a:custGeom>
              <a:avLst/>
              <a:gdLst>
                <a:gd name="connsiteX0" fmla="*/ 0 w 486383"/>
                <a:gd name="connsiteY0" fmla="*/ 3204761 h 3204761"/>
                <a:gd name="connsiteX1" fmla="*/ 0 w 486383"/>
                <a:gd name="connsiteY1" fmla="*/ 88667 h 3204761"/>
                <a:gd name="connsiteX2" fmla="*/ 191764 w 486383"/>
                <a:gd name="connsiteY2" fmla="*/ 88667 h 3204761"/>
                <a:gd name="connsiteX3" fmla="*/ 243191 w 486383"/>
                <a:gd name="connsiteY3" fmla="*/ 0 h 3204761"/>
                <a:gd name="connsiteX4" fmla="*/ 294617 w 486383"/>
                <a:gd name="connsiteY4" fmla="*/ 88667 h 3204761"/>
                <a:gd name="connsiteX5" fmla="*/ 486383 w 486383"/>
                <a:gd name="connsiteY5" fmla="*/ 88667 h 3204761"/>
                <a:gd name="connsiteX6" fmla="*/ 486383 w 486383"/>
                <a:gd name="connsiteY6" fmla="*/ 3204761 h 32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383" h="3204761">
                  <a:moveTo>
                    <a:pt x="0" y="3204761"/>
                  </a:moveTo>
                  <a:lnTo>
                    <a:pt x="0" y="88667"/>
                  </a:lnTo>
                  <a:lnTo>
                    <a:pt x="191764" y="88667"/>
                  </a:lnTo>
                  <a:lnTo>
                    <a:pt x="243191" y="0"/>
                  </a:lnTo>
                  <a:lnTo>
                    <a:pt x="294617" y="88667"/>
                  </a:lnTo>
                  <a:lnTo>
                    <a:pt x="486383" y="88667"/>
                  </a:lnTo>
                  <a:lnTo>
                    <a:pt x="486383" y="32047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4977" y="7391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擬定原型評估策略</a:t>
              </a:r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79113" y="1330033"/>
          <a:ext cx="11324565" cy="4978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10">
                  <a:extLst>
                    <a:ext uri="{9D8B030D-6E8A-4147-A177-3AD203B41FA5}">
                      <a16:colId xmlns:a16="http://schemas.microsoft.com/office/drawing/2014/main" val="684184763"/>
                    </a:ext>
                  </a:extLst>
                </a:gridCol>
                <a:gridCol w="1146486">
                  <a:extLst>
                    <a:ext uri="{9D8B030D-6E8A-4147-A177-3AD203B41FA5}">
                      <a16:colId xmlns:a16="http://schemas.microsoft.com/office/drawing/2014/main" val="1788227098"/>
                    </a:ext>
                  </a:extLst>
                </a:gridCol>
                <a:gridCol w="3010923">
                  <a:extLst>
                    <a:ext uri="{9D8B030D-6E8A-4147-A177-3AD203B41FA5}">
                      <a16:colId xmlns:a16="http://schemas.microsoft.com/office/drawing/2014/main" val="1146659612"/>
                    </a:ext>
                  </a:extLst>
                </a:gridCol>
                <a:gridCol w="3010923">
                  <a:extLst>
                    <a:ext uri="{9D8B030D-6E8A-4147-A177-3AD203B41FA5}">
                      <a16:colId xmlns:a16="http://schemas.microsoft.com/office/drawing/2014/main" val="1106369341"/>
                    </a:ext>
                  </a:extLst>
                </a:gridCol>
                <a:gridCol w="3010923">
                  <a:extLst>
                    <a:ext uri="{9D8B030D-6E8A-4147-A177-3AD203B41FA5}">
                      <a16:colId xmlns:a16="http://schemas.microsoft.com/office/drawing/2014/main" val="3521963447"/>
                    </a:ext>
                  </a:extLst>
                </a:gridCol>
              </a:tblGrid>
              <a:tr h="6314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用例流程評分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(1~5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)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Engaging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方面回饋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Easy to Learn 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方面回饋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其他使用時的障礙或回饋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300626"/>
                  </a:ext>
                </a:extLst>
              </a:tr>
              <a:tr h="1448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訪談者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A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4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覺得概念上還蠻酷的，但感覺內容需要好好挑過，才能呈現球員日常生活的面貌，不要跟目前粉專等其他地方一樣是練球的照片而已，具體效果感覺要等完成度更高才能觀察到。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切換檢視頁面的方式還蠻容易理解的。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有兩個功能相近且都有互動專區入口的全域導覽方式。使用上有一點容易讓人混淆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208904"/>
                  </a:ext>
                </a:extLst>
              </a:tr>
              <a:tr h="1448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訪談者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B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1.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介面很像</a:t>
                      </a:r>
                      <a:r>
                        <a:rPr lang="en-US" altLang="zh-TW" sz="1200" b="0" dirty="0" err="1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instagram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1. 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操作也跟</a:t>
                      </a:r>
                      <a:r>
                        <a:rPr lang="en-US" altLang="zh-TW" sz="1200" b="0" dirty="0" err="1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instagram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滿像的，不用特別學新的操作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1.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 對球員私人生活興趣不大，所以沒有甚麼特別想法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748426"/>
                  </a:ext>
                </a:extLst>
              </a:tr>
              <a:tr h="1448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訪談者 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C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34376"/>
                  </a:ext>
                </a:extLst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用例「瀏覽球員生活趣事與貼文」評估結果 →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69877" y="6397740"/>
            <a:ext cx="1970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評分 </a:t>
            </a:r>
            <a:r>
              <a:rPr lang="en-US" altLang="zh-TW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1</a:t>
            </a:r>
            <a:r>
              <a:rPr lang="zh-TW" altLang="en-US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為最簡單 </a:t>
            </a:r>
            <a:r>
              <a:rPr lang="en-US" altLang="zh-TW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5</a:t>
            </a:r>
            <a:r>
              <a:rPr lang="zh-TW" altLang="en-US" sz="12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為最困難</a:t>
            </a:r>
          </a:p>
        </p:txBody>
      </p:sp>
    </p:spTree>
    <p:extLst>
      <p:ext uri="{BB962C8B-B14F-4D97-AF65-F5344CB8AC3E}">
        <p14:creationId xmlns:p14="http://schemas.microsoft.com/office/powerpoint/2010/main" val="259117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群組 4"/>
          <p:cNvGrpSpPr/>
          <p:nvPr/>
        </p:nvGrpSpPr>
        <p:grpSpPr>
          <a:xfrm>
            <a:off x="-1" y="-1"/>
            <a:ext cx="12192001" cy="486385"/>
            <a:chOff x="0" y="0"/>
            <a:chExt cx="12191999" cy="486383"/>
          </a:xfrm>
        </p:grpSpPr>
        <p:sp>
          <p:nvSpPr>
            <p:cNvPr id="492" name="矩形 5"/>
            <p:cNvSpPr/>
            <p:nvPr/>
          </p:nvSpPr>
          <p:spPr>
            <a:xfrm>
              <a:off x="9166697" y="-1"/>
              <a:ext cx="3025303" cy="486385"/>
            </a:xfrm>
            <a:prstGeom prst="rect">
              <a:avLst/>
            </a:prstGeom>
            <a:solidFill>
              <a:srgbClr val="DEEBF7"/>
            </a:solidFill>
            <a:ln w="19050" cap="rnd">
              <a:solidFill>
                <a:srgbClr val="BDD7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3" name="文字方塊 6"/>
            <p:cNvSpPr txBox="1"/>
            <p:nvPr/>
          </p:nvSpPr>
          <p:spPr>
            <a:xfrm>
              <a:off x="9606814" y="73914"/>
              <a:ext cx="213614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2F5597"/>
                  </a:solidFill>
                  <a:latin typeface="Gen Jyuu GothicX Medium"/>
                  <a:ea typeface="Gen Jyuu GothicX Medium"/>
                  <a:cs typeface="Gen Jyuu GothicX Medium"/>
                  <a:sym typeface="Gen Jyuu GothicX Medium"/>
                </a:defRPr>
              </a:lvl1pPr>
            </a:lstStyle>
            <a:p>
              <a:r>
                <a:t>分析評估結果與下一步</a:t>
              </a:r>
            </a:p>
          </p:txBody>
        </p:sp>
        <p:sp>
          <p:nvSpPr>
            <p:cNvPr id="494" name="手繪多邊形 7"/>
            <p:cNvSpPr/>
            <p:nvPr/>
          </p:nvSpPr>
          <p:spPr>
            <a:xfrm>
              <a:off x="6141396" y="-1"/>
              <a:ext cx="3107875" cy="48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026" y="0"/>
                  </a:lnTo>
                  <a:lnTo>
                    <a:pt x="21026" y="8673"/>
                  </a:lnTo>
                  <a:lnTo>
                    <a:pt x="21600" y="10800"/>
                  </a:lnTo>
                  <a:lnTo>
                    <a:pt x="21026" y="12927"/>
                  </a:lnTo>
                  <a:lnTo>
                    <a:pt x="2102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19050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5" name="文字方塊 8"/>
            <p:cNvSpPr txBox="1"/>
            <p:nvPr/>
          </p:nvSpPr>
          <p:spPr>
            <a:xfrm>
              <a:off x="6991880" y="73914"/>
              <a:ext cx="132334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BFBFBF"/>
                  </a:solidFill>
                  <a:latin typeface="Gen Jyuu GothicX Medium"/>
                  <a:ea typeface="Gen Jyuu GothicX Medium"/>
                  <a:cs typeface="Gen Jyuu GothicX Medium"/>
                  <a:sym typeface="Gen Jyuu GothicX Medium"/>
                </a:defRPr>
              </a:lvl1pPr>
            </a:lstStyle>
            <a:p>
              <a:r>
                <a:t>執行評估計畫</a:t>
              </a:r>
            </a:p>
          </p:txBody>
        </p:sp>
        <p:grpSp>
          <p:nvGrpSpPr>
            <p:cNvPr id="498" name="群組 9"/>
            <p:cNvGrpSpPr/>
            <p:nvPr/>
          </p:nvGrpSpPr>
          <p:grpSpPr>
            <a:xfrm>
              <a:off x="3116096" y="0"/>
              <a:ext cx="3107875" cy="486384"/>
              <a:chOff x="0" y="0"/>
              <a:chExt cx="3107874" cy="486383"/>
            </a:xfrm>
          </p:grpSpPr>
          <p:sp>
            <p:nvSpPr>
              <p:cNvPr id="496" name="手繪多邊形 12"/>
              <p:cNvSpPr/>
              <p:nvPr/>
            </p:nvSpPr>
            <p:spPr>
              <a:xfrm rot="5400000">
                <a:off x="1310745" y="-1310745"/>
                <a:ext cx="486384" cy="3107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574"/>
                    </a:lnTo>
                    <a:lnTo>
                      <a:pt x="8673" y="574"/>
                    </a:lnTo>
                    <a:lnTo>
                      <a:pt x="10800" y="0"/>
                    </a:lnTo>
                    <a:lnTo>
                      <a:pt x="12927" y="574"/>
                    </a:lnTo>
                    <a:lnTo>
                      <a:pt x="21600" y="5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2F2F2"/>
              </a:solidFill>
              <a:ln w="19050" cap="rnd">
                <a:solidFill>
                  <a:srgbClr val="D9D9D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7" name="文字方塊 13"/>
              <p:cNvSpPr txBox="1"/>
              <p:nvPr/>
            </p:nvSpPr>
            <p:spPr>
              <a:xfrm>
                <a:off x="542705" y="73635"/>
                <a:ext cx="1932941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600">
                    <a:solidFill>
                      <a:srgbClr val="BFBFBF"/>
                    </a:solidFill>
                    <a:latin typeface="Gen Jyuu GothicX Medium"/>
                    <a:ea typeface="Gen Jyuu GothicX Medium"/>
                    <a:cs typeface="Gen Jyuu GothicX Medium"/>
                    <a:sym typeface="Gen Jyuu GothicX Medium"/>
                  </a:defRPr>
                </a:lvl1pPr>
              </a:lstStyle>
              <a:p>
                <a:r>
                  <a:t>挑選用例與介面原型</a:t>
                </a:r>
              </a:p>
            </p:txBody>
          </p:sp>
        </p:grpSp>
        <p:sp>
          <p:nvSpPr>
            <p:cNvPr id="499" name="手繪多邊形 10"/>
            <p:cNvSpPr/>
            <p:nvPr/>
          </p:nvSpPr>
          <p:spPr>
            <a:xfrm rot="5400000">
              <a:off x="1359188" y="-1359190"/>
              <a:ext cx="486384" cy="320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598"/>
                  </a:lnTo>
                  <a:lnTo>
                    <a:pt x="8516" y="598"/>
                  </a:lnTo>
                  <a:lnTo>
                    <a:pt x="10800" y="0"/>
                  </a:lnTo>
                  <a:lnTo>
                    <a:pt x="13084" y="598"/>
                  </a:lnTo>
                  <a:lnTo>
                    <a:pt x="21600" y="59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2F2F2"/>
            </a:solidFill>
            <a:ln w="190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0" name="文字方塊 11"/>
            <p:cNvSpPr txBox="1"/>
            <p:nvPr/>
          </p:nvSpPr>
          <p:spPr>
            <a:xfrm>
              <a:off x="690696" y="73914"/>
              <a:ext cx="172974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BFBFBF"/>
                  </a:solidFill>
                  <a:latin typeface="Gen Jyuu GothicX Medium"/>
                  <a:ea typeface="Gen Jyuu GothicX Medium"/>
                  <a:cs typeface="Gen Jyuu GothicX Medium"/>
                  <a:sym typeface="Gen Jyuu GothicX Medium"/>
                </a:defRPr>
              </a:lvl1pPr>
            </a:lstStyle>
            <a:p>
              <a:r>
                <a:t>擬定原型評估策略</a:t>
              </a:r>
            </a:p>
          </p:txBody>
        </p:sp>
      </p:grpSp>
      <p:pic>
        <p:nvPicPr>
          <p:cNvPr id="502" name="截圖 2021-06-09 下午11.06.48.png" descr="截圖 2021-06-09 下午11.06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64" y="1293217"/>
            <a:ext cx="1986008" cy="4271492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矩形 18"/>
          <p:cNvSpPr/>
          <p:nvPr/>
        </p:nvSpPr>
        <p:spPr>
          <a:xfrm>
            <a:off x="2586558" y="3208688"/>
            <a:ext cx="2343776" cy="765957"/>
          </a:xfrm>
          <a:prstGeom prst="rect">
            <a:avLst/>
          </a:prstGeom>
          <a:solidFill>
            <a:srgbClr val="000000">
              <a:alpha val="2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504" name="肘形接點 23"/>
          <p:cNvCxnSpPr>
            <a:stCxn id="503" idx="0"/>
            <a:endCxn id="508" idx="0"/>
          </p:cNvCxnSpPr>
          <p:nvPr/>
        </p:nvCxnSpPr>
        <p:spPr>
          <a:xfrm>
            <a:off x="3759200" y="3594100"/>
            <a:ext cx="3124200" cy="2654300"/>
          </a:xfrm>
          <a:prstGeom prst="bentConnector3">
            <a:avLst>
              <a:gd name="adj1" fmla="val -70731"/>
            </a:avLst>
          </a:prstGeom>
          <a:ln w="19050" cap="rnd">
            <a:solidFill>
              <a:srgbClr val="000000"/>
            </a:solidFill>
            <a:prstDash val="dash"/>
            <a:tailEnd type="triangle"/>
          </a:ln>
        </p:spPr>
      </p:cxnSp>
      <p:pic>
        <p:nvPicPr>
          <p:cNvPr id="505" name="截圖 2021-06-10 上午12.56.07.png" descr="截圖 2021-06-10 上午12.56.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563" y="1208641"/>
            <a:ext cx="2138985" cy="44407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06" name="肘形接點 23"/>
          <p:cNvCxnSpPr>
            <a:stCxn id="507" idx="0"/>
            <a:endCxn id="508" idx="0"/>
          </p:cNvCxnSpPr>
          <p:nvPr/>
        </p:nvCxnSpPr>
        <p:spPr>
          <a:xfrm flipH="1">
            <a:off x="6883400" y="3429000"/>
            <a:ext cx="2717800" cy="2819400"/>
          </a:xfrm>
          <a:prstGeom prst="bentConnector3">
            <a:avLst>
              <a:gd name="adj1" fmla="val -64485"/>
            </a:avLst>
          </a:prstGeom>
          <a:ln w="19050" cap="rnd">
            <a:solidFill>
              <a:srgbClr val="000000"/>
            </a:solidFill>
            <a:prstDash val="dash"/>
            <a:tailEnd type="triangle"/>
          </a:ln>
        </p:spPr>
      </p:cxnSp>
      <p:sp>
        <p:nvSpPr>
          <p:cNvPr id="507" name="矩形 18"/>
          <p:cNvSpPr/>
          <p:nvPr/>
        </p:nvSpPr>
        <p:spPr>
          <a:xfrm>
            <a:off x="8490557" y="2324645"/>
            <a:ext cx="2226997" cy="2208710"/>
          </a:xfrm>
          <a:prstGeom prst="rect">
            <a:avLst/>
          </a:prstGeom>
          <a:solidFill>
            <a:srgbClr val="000000">
              <a:alpha val="20000"/>
            </a:srgbClr>
          </a:solidFill>
          <a:ln w="19050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8" name="圓角矩形 20"/>
          <p:cNvSpPr/>
          <p:nvPr/>
        </p:nvSpPr>
        <p:spPr>
          <a:xfrm>
            <a:off x="4885732" y="6012905"/>
            <a:ext cx="3996447" cy="467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1" y="21600"/>
                </a:moveTo>
                <a:lnTo>
                  <a:pt x="21179" y="21600"/>
                </a:lnTo>
                <a:cubicBezTo>
                  <a:pt x="21412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412" y="0"/>
                  <a:pt x="21179" y="0"/>
                </a:cubicBezTo>
                <a:lnTo>
                  <a:pt x="421" y="0"/>
                </a:lnTo>
                <a:cubicBezTo>
                  <a:pt x="188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88" y="21600"/>
                  <a:pt x="421" y="21600"/>
                </a:cubicBezTo>
                <a:close/>
              </a:path>
            </a:pathLst>
          </a:custGeom>
          <a:solidFill>
            <a:srgbClr val="FFFFFF"/>
          </a:solidFill>
          <a:ln w="19050" cap="rnd"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400"/>
            </a:lvl1pPr>
          </a:lstStyle>
          <a:p>
            <a:r>
              <a:t>再調整內容豐富度與照片挑選，增加互動感</a:t>
            </a:r>
          </a:p>
        </p:txBody>
      </p:sp>
    </p:spTree>
    <p:extLst>
      <p:ext uri="{BB962C8B-B14F-4D97-AF65-F5344CB8AC3E}">
        <p14:creationId xmlns:p14="http://schemas.microsoft.com/office/powerpoint/2010/main" val="2911246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6958" y="3267194"/>
            <a:ext cx="6548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b="1" dirty="0">
                <a:solidFill>
                  <a:schemeClr val="bg1"/>
                </a:solidFill>
                <a:latin typeface="Gen Jyuu GothicX Heavy" panose="020B0302020203020207" pitchFamily="34" charset="-128"/>
                <a:ea typeface="Gen Jyuu GothicX Heavy" panose="020B0302020203020207" pitchFamily="34" charset="-128"/>
                <a:cs typeface="Gen Jyuu GothicX Heavy" panose="020B0302020203020207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lang="zh-TW" altLang="en-US" sz="9600" b="1" dirty="0">
              <a:solidFill>
                <a:schemeClr val="bg1"/>
              </a:solidFill>
              <a:latin typeface="Gen Jyuu GothicX Heavy" panose="020B0302020203020207" pitchFamily="34" charset="-128"/>
              <a:ea typeface="Gen Jyuu GothicX Heavy" panose="020B0302020203020207" pitchFamily="34" charset="-128"/>
              <a:cs typeface="Gen Jyuu GothicX Heavy" panose="020B0302020203020207" pitchFamily="34" charset="-128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09EC33D-6F74-004C-AF45-24ED68982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3752841" y="2100731"/>
            <a:ext cx="4203700" cy="4191000"/>
          </a:xfrm>
          <a:prstGeom prst="rect">
            <a:avLst/>
          </a:prstGeom>
        </p:spPr>
      </p:pic>
      <p:pic>
        <p:nvPicPr>
          <p:cNvPr id="9" name="圖片 8" descr="一張含有 文字, 黑色 的圖片&#10;&#10;自動產生的描述">
            <a:extLst>
              <a:ext uri="{FF2B5EF4-FFF2-40B4-BE49-F238E27FC236}">
                <a16:creationId xmlns:a16="http://schemas.microsoft.com/office/drawing/2014/main" id="{DAB7222D-9F94-8B43-B199-48068E0BC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14" y="2409930"/>
            <a:ext cx="2845936" cy="28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6" name="矩形 15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我們挑選三個最重要的用例進行原型的評估，這三個用例是訪談時最常出現的使用情境。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13" name="手繪多邊形 12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sp>
        <p:nvSpPr>
          <p:cNvPr id="20" name="手繪多邊形 19"/>
          <p:cNvSpPr/>
          <p:nvPr/>
        </p:nvSpPr>
        <p:spPr>
          <a:xfrm rot="5400000">
            <a:off x="4426842" y="-1310745"/>
            <a:ext cx="486383" cy="3107874"/>
          </a:xfrm>
          <a:custGeom>
            <a:avLst/>
            <a:gdLst>
              <a:gd name="connsiteX0" fmla="*/ 0 w 486383"/>
              <a:gd name="connsiteY0" fmla="*/ 3107874 h 3107874"/>
              <a:gd name="connsiteX1" fmla="*/ 0 w 486383"/>
              <a:gd name="connsiteY1" fmla="*/ 82572 h 3107874"/>
              <a:gd name="connsiteX2" fmla="*/ 195299 w 486383"/>
              <a:gd name="connsiteY2" fmla="*/ 82572 h 3107874"/>
              <a:gd name="connsiteX3" fmla="*/ 243191 w 486383"/>
              <a:gd name="connsiteY3" fmla="*/ 0 h 3107874"/>
              <a:gd name="connsiteX4" fmla="*/ 291083 w 486383"/>
              <a:gd name="connsiteY4" fmla="*/ 82572 h 3107874"/>
              <a:gd name="connsiteX5" fmla="*/ 486383 w 486383"/>
              <a:gd name="connsiteY5" fmla="*/ 82572 h 3107874"/>
              <a:gd name="connsiteX6" fmla="*/ 486382 w 486383"/>
              <a:gd name="connsiteY6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107874">
                <a:moveTo>
                  <a:pt x="0" y="3107874"/>
                </a:moveTo>
                <a:lnTo>
                  <a:pt x="0" y="82572"/>
                </a:lnTo>
                <a:lnTo>
                  <a:pt x="195299" y="82572"/>
                </a:lnTo>
                <a:lnTo>
                  <a:pt x="243191" y="0"/>
                </a:lnTo>
                <a:lnTo>
                  <a:pt x="291083" y="82572"/>
                </a:lnTo>
                <a:lnTo>
                  <a:pt x="486383" y="82572"/>
                </a:lnTo>
                <a:lnTo>
                  <a:pt x="486382" y="31078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613083" y="7363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挑選用例與介面原型</a:t>
            </a:r>
          </a:p>
        </p:txBody>
      </p:sp>
      <p:sp>
        <p:nvSpPr>
          <p:cNvPr id="26" name="手繪多邊形 25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81743"/>
              </p:ext>
            </p:extLst>
          </p:nvPr>
        </p:nvGraphicFramePr>
        <p:xfrm>
          <a:off x="914400" y="1654804"/>
          <a:ext cx="10363200" cy="413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770800545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405074286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627593108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60091633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瀏覽球員資料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瀏覽比賽數據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瀏覽球員生活趣事與貼文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269724"/>
                  </a:ext>
                </a:extLst>
              </a:tr>
              <a:tr h="1362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共同的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評估重點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這個設計是否抓住情感 → 「沒有負擔的感受」與「熱情邀約的感受」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流程是否容易上手 → 由初學到熟悉的所需時間低，且對低關注度的使用者來說也是　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44287"/>
                  </a:ext>
                </a:extLst>
              </a:tr>
              <a:tr h="22569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用例各自的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評估重點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成功尋找到特定球員的資料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功能的易發現性、易理解性與給予適當的回饋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成功尋找到某特定比賽的數據，以及該比賽中每位球員的細項數據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功能的易發現性、易理解性與給予適當的回饋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成功尋找到球員分享的生活趣事與貼文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Gen Jyuu GothicX Medium" panose="020B0402020203020207" pitchFamily="34" charset="-120"/>
                        <a:ea typeface="Gen Jyuu GothicX Medium" panose="020B0402020203020207" pitchFamily="34" charset="-120"/>
                        <a:cs typeface="Gen Jyuu GothicX Medium" panose="020B0402020203020207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Gen Jyuu GothicX Medium" panose="020B0402020203020207" pitchFamily="34" charset="-120"/>
                          <a:ea typeface="Gen Jyuu GothicX Medium" panose="020B0402020203020207" pitchFamily="34" charset="-120"/>
                          <a:cs typeface="Gen Jyuu GothicX Medium" panose="020B0402020203020207" pitchFamily="34" charset="-120"/>
                        </a:rPr>
                        <a:t>功能的易發現性、易理解性與給予適當的回饋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09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14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6" name="矩形 15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首頁的用例中，有以下相關的介面，同時我們會說明這樣設計的理由。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13" name="手繪多邊形 12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sp>
        <p:nvSpPr>
          <p:cNvPr id="20" name="手繪多邊形 19"/>
          <p:cNvSpPr/>
          <p:nvPr/>
        </p:nvSpPr>
        <p:spPr>
          <a:xfrm rot="5400000">
            <a:off x="4426842" y="-1310745"/>
            <a:ext cx="486383" cy="3107874"/>
          </a:xfrm>
          <a:custGeom>
            <a:avLst/>
            <a:gdLst>
              <a:gd name="connsiteX0" fmla="*/ 0 w 486383"/>
              <a:gd name="connsiteY0" fmla="*/ 3107874 h 3107874"/>
              <a:gd name="connsiteX1" fmla="*/ 0 w 486383"/>
              <a:gd name="connsiteY1" fmla="*/ 82572 h 3107874"/>
              <a:gd name="connsiteX2" fmla="*/ 195299 w 486383"/>
              <a:gd name="connsiteY2" fmla="*/ 82572 h 3107874"/>
              <a:gd name="connsiteX3" fmla="*/ 243191 w 486383"/>
              <a:gd name="connsiteY3" fmla="*/ 0 h 3107874"/>
              <a:gd name="connsiteX4" fmla="*/ 291083 w 486383"/>
              <a:gd name="connsiteY4" fmla="*/ 82572 h 3107874"/>
              <a:gd name="connsiteX5" fmla="*/ 486383 w 486383"/>
              <a:gd name="connsiteY5" fmla="*/ 82572 h 3107874"/>
              <a:gd name="connsiteX6" fmla="*/ 486382 w 486383"/>
              <a:gd name="connsiteY6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107874">
                <a:moveTo>
                  <a:pt x="0" y="3107874"/>
                </a:moveTo>
                <a:lnTo>
                  <a:pt x="0" y="82572"/>
                </a:lnTo>
                <a:lnTo>
                  <a:pt x="195299" y="82572"/>
                </a:lnTo>
                <a:lnTo>
                  <a:pt x="243191" y="0"/>
                </a:lnTo>
                <a:lnTo>
                  <a:pt x="291083" y="82572"/>
                </a:lnTo>
                <a:lnTo>
                  <a:pt x="486383" y="82572"/>
                </a:lnTo>
                <a:lnTo>
                  <a:pt x="486382" y="31078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613083" y="7363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挑選用例與介面原型</a:t>
            </a:r>
          </a:p>
        </p:txBody>
      </p:sp>
      <p:sp>
        <p:nvSpPr>
          <p:cNvPr id="26" name="手繪多邊形 25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69CA18B-47AE-43D2-989B-1396616ABDC0}"/>
              </a:ext>
            </a:extLst>
          </p:cNvPr>
          <p:cNvGrpSpPr/>
          <p:nvPr/>
        </p:nvGrpSpPr>
        <p:grpSpPr>
          <a:xfrm>
            <a:off x="3613083" y="1320284"/>
            <a:ext cx="7220905" cy="5172769"/>
            <a:chOff x="1869755" y="1066049"/>
            <a:chExt cx="7530831" cy="5394788"/>
          </a:xfrm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grpSpPr>
        <p:pic>
          <p:nvPicPr>
            <p:cNvPr id="19" name="圖片 11">
              <a:extLst>
                <a:ext uri="{FF2B5EF4-FFF2-40B4-BE49-F238E27FC236}">
                  <a16:creationId xmlns:a16="http://schemas.microsoft.com/office/drawing/2014/main" id="{635A6A46-84BC-4BE9-B2C3-7F848F52B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755" y="1066049"/>
              <a:ext cx="2492681" cy="5394788"/>
            </a:xfrm>
            <a:prstGeom prst="rect">
              <a:avLst/>
            </a:prstGeom>
          </p:spPr>
        </p:pic>
        <p:pic>
          <p:nvPicPr>
            <p:cNvPr id="21" name="圖片 13">
              <a:extLst>
                <a:ext uri="{FF2B5EF4-FFF2-40B4-BE49-F238E27FC236}">
                  <a16:creationId xmlns:a16="http://schemas.microsoft.com/office/drawing/2014/main" id="{930EEED7-3A1E-4EDF-9B72-20DF48AE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200" y="1724189"/>
              <a:ext cx="2518656" cy="1527010"/>
            </a:xfrm>
            <a:prstGeom prst="rect">
              <a:avLst/>
            </a:prstGeom>
          </p:spPr>
        </p:pic>
        <p:pic>
          <p:nvPicPr>
            <p:cNvPr id="22" name="圖片 14">
              <a:extLst>
                <a:ext uri="{FF2B5EF4-FFF2-40B4-BE49-F238E27FC236}">
                  <a16:creationId xmlns:a16="http://schemas.microsoft.com/office/drawing/2014/main" id="{029BD0F0-C130-4193-A49A-7DB43BB4E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856" y="1704732"/>
              <a:ext cx="2528730" cy="1527011"/>
            </a:xfrm>
            <a:prstGeom prst="rect">
              <a:avLst/>
            </a:prstGeom>
          </p:spPr>
        </p:pic>
      </p:grpSp>
      <p:sp>
        <p:nvSpPr>
          <p:cNvPr id="23" name="圓角矩形 26">
            <a:extLst>
              <a:ext uri="{FF2B5EF4-FFF2-40B4-BE49-F238E27FC236}">
                <a16:creationId xmlns:a16="http://schemas.microsoft.com/office/drawing/2014/main" id="{40E17500-B9CB-47F6-9342-9923F741EF9E}"/>
              </a:ext>
            </a:extLst>
          </p:cNvPr>
          <p:cNvSpPr/>
          <p:nvPr/>
        </p:nvSpPr>
        <p:spPr>
          <a:xfrm>
            <a:off x="6946161" y="1180967"/>
            <a:ext cx="2339102" cy="544749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文字方塊 23">
            <a:extLst>
              <a:ext uri="{FF2B5EF4-FFF2-40B4-BE49-F238E27FC236}">
                <a16:creationId xmlns:a16="http://schemas.microsoft.com/office/drawing/2014/main" id="{D10EFB2F-1A35-46ED-91A0-371E6C31CE56}"/>
              </a:ext>
            </a:extLst>
          </p:cNvPr>
          <p:cNvSpPr txBox="1"/>
          <p:nvPr/>
        </p:nvSpPr>
        <p:spPr>
          <a:xfrm>
            <a:off x="6931138" y="1325331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上方放置最新消息的幻燈片</a:t>
            </a:r>
          </a:p>
        </p:txBody>
      </p:sp>
      <p:sp>
        <p:nvSpPr>
          <p:cNvPr id="28" name="矩形 25">
            <a:extLst>
              <a:ext uri="{FF2B5EF4-FFF2-40B4-BE49-F238E27FC236}">
                <a16:creationId xmlns:a16="http://schemas.microsoft.com/office/drawing/2014/main" id="{10A7037C-E645-4B7E-866F-81E496E97EE2}"/>
              </a:ext>
            </a:extLst>
          </p:cNvPr>
          <p:cNvSpPr/>
          <p:nvPr/>
        </p:nvSpPr>
        <p:spPr>
          <a:xfrm>
            <a:off x="3556888" y="1901427"/>
            <a:ext cx="7421879" cy="1603773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0" name="圓角矩形 26">
            <a:extLst>
              <a:ext uri="{FF2B5EF4-FFF2-40B4-BE49-F238E27FC236}">
                <a16:creationId xmlns:a16="http://schemas.microsoft.com/office/drawing/2014/main" id="{9C190882-E6C7-4D1A-B523-FA68C77FDA86}"/>
              </a:ext>
            </a:extLst>
          </p:cNvPr>
          <p:cNvSpPr/>
          <p:nvPr/>
        </p:nvSpPr>
        <p:spPr>
          <a:xfrm>
            <a:off x="544415" y="1951339"/>
            <a:ext cx="1906971" cy="708041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1" name="文字方塊 23">
            <a:extLst>
              <a:ext uri="{FF2B5EF4-FFF2-40B4-BE49-F238E27FC236}">
                <a16:creationId xmlns:a16="http://schemas.microsoft.com/office/drawing/2014/main" id="{AFF3A210-FC31-4814-AF22-D58F256F9FD3}"/>
              </a:ext>
            </a:extLst>
          </p:cNvPr>
          <p:cNvSpPr txBox="1"/>
          <p:nvPr/>
        </p:nvSpPr>
        <p:spPr>
          <a:xfrm>
            <a:off x="544415" y="2073880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Menu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點開有其他功能</a:t>
            </a:r>
            <a:endParaRPr lang="en-US" altLang="zh-TW" sz="14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及會員資料</a:t>
            </a:r>
          </a:p>
        </p:txBody>
      </p:sp>
      <p:sp>
        <p:nvSpPr>
          <p:cNvPr id="32" name="矩形 25">
            <a:extLst>
              <a:ext uri="{FF2B5EF4-FFF2-40B4-BE49-F238E27FC236}">
                <a16:creationId xmlns:a16="http://schemas.microsoft.com/office/drawing/2014/main" id="{ABBE8567-FB84-457C-9D07-17B3B8EE3A46}"/>
              </a:ext>
            </a:extLst>
          </p:cNvPr>
          <p:cNvSpPr/>
          <p:nvPr/>
        </p:nvSpPr>
        <p:spPr>
          <a:xfrm>
            <a:off x="3556889" y="1584960"/>
            <a:ext cx="480060" cy="272804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D39617D-6FFD-4F87-A627-E0C1C011D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967" y="1584960"/>
            <a:ext cx="925398" cy="4671060"/>
          </a:xfrm>
          <a:prstGeom prst="rect">
            <a:avLst/>
          </a:prstGeom>
        </p:spPr>
      </p:pic>
      <p:cxnSp>
        <p:nvCxnSpPr>
          <p:cNvPr id="37" name="肘形接點 16">
            <a:extLst>
              <a:ext uri="{FF2B5EF4-FFF2-40B4-BE49-F238E27FC236}">
                <a16:creationId xmlns:a16="http://schemas.microsoft.com/office/drawing/2014/main" id="{AAAD2E74-A012-478D-9244-22926C660291}"/>
              </a:ext>
            </a:extLst>
          </p:cNvPr>
          <p:cNvCxnSpPr>
            <a:cxnSpLocks/>
            <a:stCxn id="28" idx="0"/>
            <a:endCxn id="23" idx="2"/>
          </p:cNvCxnSpPr>
          <p:nvPr/>
        </p:nvCxnSpPr>
        <p:spPr>
          <a:xfrm rot="5400000" flipH="1" flipV="1">
            <a:off x="7603915" y="1389630"/>
            <a:ext cx="175711" cy="847884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16">
            <a:extLst>
              <a:ext uri="{FF2B5EF4-FFF2-40B4-BE49-F238E27FC236}">
                <a16:creationId xmlns:a16="http://schemas.microsoft.com/office/drawing/2014/main" id="{91BAA46F-B7CD-4F66-A681-15EE7B42A01E}"/>
              </a:ext>
            </a:extLst>
          </p:cNvPr>
          <p:cNvCxnSpPr>
            <a:cxnSpLocks/>
            <a:stCxn id="32" idx="0"/>
            <a:endCxn id="30" idx="0"/>
          </p:cNvCxnSpPr>
          <p:nvPr/>
        </p:nvCxnSpPr>
        <p:spPr>
          <a:xfrm rot="16200000" flipH="1" flipV="1">
            <a:off x="2464220" y="618640"/>
            <a:ext cx="366379" cy="2299018"/>
          </a:xfrm>
          <a:prstGeom prst="bentConnector3">
            <a:avLst>
              <a:gd name="adj1" fmla="val -62394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25">
            <a:extLst>
              <a:ext uri="{FF2B5EF4-FFF2-40B4-BE49-F238E27FC236}">
                <a16:creationId xmlns:a16="http://schemas.microsoft.com/office/drawing/2014/main" id="{BB35FAEC-D0E4-4E44-91E0-2DB441B3EF47}"/>
              </a:ext>
            </a:extLst>
          </p:cNvPr>
          <p:cNvSpPr/>
          <p:nvPr/>
        </p:nvSpPr>
        <p:spPr>
          <a:xfrm>
            <a:off x="3613084" y="5943600"/>
            <a:ext cx="2390096" cy="39095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0" name="圓角矩形 26">
            <a:extLst>
              <a:ext uri="{FF2B5EF4-FFF2-40B4-BE49-F238E27FC236}">
                <a16:creationId xmlns:a16="http://schemas.microsoft.com/office/drawing/2014/main" id="{4EE92A55-925D-4DD1-8A16-E7FF37B29BF8}"/>
              </a:ext>
            </a:extLst>
          </p:cNvPr>
          <p:cNvSpPr/>
          <p:nvPr/>
        </p:nvSpPr>
        <p:spPr>
          <a:xfrm>
            <a:off x="6755661" y="4920244"/>
            <a:ext cx="2339102" cy="756789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1" name="文字方塊 23">
            <a:extLst>
              <a:ext uri="{FF2B5EF4-FFF2-40B4-BE49-F238E27FC236}">
                <a16:creationId xmlns:a16="http://schemas.microsoft.com/office/drawing/2014/main" id="{13CF2FF7-95F5-4798-9E9C-D179F5AE1B85}"/>
              </a:ext>
            </a:extLst>
          </p:cNvPr>
          <p:cNvSpPr txBox="1"/>
          <p:nvPr/>
        </p:nvSpPr>
        <p:spPr>
          <a:xfrm>
            <a:off x="6839893" y="5037029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使用</a:t>
            </a:r>
            <a:r>
              <a:rPr lang="en-US" altLang="zh-TW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Tab</a:t>
            </a:r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，讓使用者</a:t>
            </a:r>
            <a:endParaRPr lang="en-US" altLang="zh-TW" sz="1400" dirty="0">
              <a:latin typeface="Gen Jyuu GothicX Medium" panose="020B0402020203020207" pitchFamily="34" charset="-120"/>
              <a:ea typeface="Gen Jyuu GothicX Medium" panose="020B0402020203020207" pitchFamily="34" charset="-120"/>
              <a:cs typeface="Gen Jyuu GothicX Medium" panose="020B0402020203020207" pitchFamily="34" charset="-120"/>
            </a:endParaRPr>
          </a:p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可以直接點選有興趣項目</a:t>
            </a:r>
          </a:p>
        </p:txBody>
      </p:sp>
      <p:cxnSp>
        <p:nvCxnSpPr>
          <p:cNvPr id="52" name="肘形接點 16">
            <a:extLst>
              <a:ext uri="{FF2B5EF4-FFF2-40B4-BE49-F238E27FC236}">
                <a16:creationId xmlns:a16="http://schemas.microsoft.com/office/drawing/2014/main" id="{8948901B-17DE-4E52-B6EB-708A33C74D11}"/>
              </a:ext>
            </a:extLst>
          </p:cNvPr>
          <p:cNvCxnSpPr>
            <a:cxnSpLocks/>
            <a:stCxn id="49" idx="3"/>
            <a:endCxn id="50" idx="2"/>
          </p:cNvCxnSpPr>
          <p:nvPr/>
        </p:nvCxnSpPr>
        <p:spPr>
          <a:xfrm flipV="1">
            <a:off x="6003180" y="5677033"/>
            <a:ext cx="1922032" cy="462045"/>
          </a:xfrm>
          <a:prstGeom prst="bentConnector2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51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6" name="矩形 15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瀏覽比賽數據的用例中，有以下相關的介面，同時我們會說明這樣設計的理由。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13" name="手繪多邊形 12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sp>
        <p:nvSpPr>
          <p:cNvPr id="20" name="手繪多邊形 19"/>
          <p:cNvSpPr/>
          <p:nvPr/>
        </p:nvSpPr>
        <p:spPr>
          <a:xfrm rot="5400000">
            <a:off x="4426842" y="-1310745"/>
            <a:ext cx="486383" cy="3107874"/>
          </a:xfrm>
          <a:custGeom>
            <a:avLst/>
            <a:gdLst>
              <a:gd name="connsiteX0" fmla="*/ 0 w 486383"/>
              <a:gd name="connsiteY0" fmla="*/ 3107874 h 3107874"/>
              <a:gd name="connsiteX1" fmla="*/ 0 w 486383"/>
              <a:gd name="connsiteY1" fmla="*/ 82572 h 3107874"/>
              <a:gd name="connsiteX2" fmla="*/ 195299 w 486383"/>
              <a:gd name="connsiteY2" fmla="*/ 82572 h 3107874"/>
              <a:gd name="connsiteX3" fmla="*/ 243191 w 486383"/>
              <a:gd name="connsiteY3" fmla="*/ 0 h 3107874"/>
              <a:gd name="connsiteX4" fmla="*/ 291083 w 486383"/>
              <a:gd name="connsiteY4" fmla="*/ 82572 h 3107874"/>
              <a:gd name="connsiteX5" fmla="*/ 486383 w 486383"/>
              <a:gd name="connsiteY5" fmla="*/ 82572 h 3107874"/>
              <a:gd name="connsiteX6" fmla="*/ 486382 w 486383"/>
              <a:gd name="connsiteY6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107874">
                <a:moveTo>
                  <a:pt x="0" y="3107874"/>
                </a:moveTo>
                <a:lnTo>
                  <a:pt x="0" y="82572"/>
                </a:lnTo>
                <a:lnTo>
                  <a:pt x="195299" y="82572"/>
                </a:lnTo>
                <a:lnTo>
                  <a:pt x="243191" y="0"/>
                </a:lnTo>
                <a:lnTo>
                  <a:pt x="291083" y="82572"/>
                </a:lnTo>
                <a:lnTo>
                  <a:pt x="486383" y="82572"/>
                </a:lnTo>
                <a:lnTo>
                  <a:pt x="486382" y="31078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613083" y="7363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挑選用例與介面原型</a:t>
            </a:r>
          </a:p>
        </p:txBody>
      </p:sp>
      <p:sp>
        <p:nvSpPr>
          <p:cNvPr id="26" name="手繪多邊形 25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96" y="1653702"/>
            <a:ext cx="1864656" cy="401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304" y="1653702"/>
            <a:ext cx="1871856" cy="401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813" y="1653702"/>
            <a:ext cx="1876192" cy="4080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1801529" y="3035029"/>
            <a:ext cx="2099262" cy="710119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050587" y="6011694"/>
            <a:ext cx="4221406" cy="505838"/>
          </a:xfrm>
          <a:prstGeom prst="round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9" name="肘形接點 8"/>
          <p:cNvCxnSpPr>
            <a:stCxn id="17" idx="1"/>
            <a:endCxn id="7" idx="1"/>
          </p:cNvCxnSpPr>
          <p:nvPr/>
        </p:nvCxnSpPr>
        <p:spPr>
          <a:xfrm rot="10800000" flipV="1">
            <a:off x="1050587" y="3390089"/>
            <a:ext cx="750942" cy="2874524"/>
          </a:xfrm>
          <a:prstGeom prst="bentConnector3">
            <a:avLst>
              <a:gd name="adj1" fmla="val 130442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137528" y="6110724"/>
            <a:ext cx="413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比起正常條列式比賽，加上小標等加強比賽故事性</a:t>
            </a:r>
          </a:p>
        </p:txBody>
      </p:sp>
      <p:sp>
        <p:nvSpPr>
          <p:cNvPr id="25" name="矩形 24"/>
          <p:cNvSpPr/>
          <p:nvPr/>
        </p:nvSpPr>
        <p:spPr>
          <a:xfrm>
            <a:off x="4969929" y="2266545"/>
            <a:ext cx="2189627" cy="106529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8279673" y="2189547"/>
            <a:ext cx="2189627" cy="992221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7055995" y="5971172"/>
            <a:ext cx="4221406" cy="505838"/>
          </a:xfrm>
          <a:prstGeom prst="round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7099466" y="6070203"/>
            <a:ext cx="413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加入情感式的訊息設計，以拉近與使用者的距離感</a:t>
            </a:r>
          </a:p>
        </p:txBody>
      </p:sp>
      <p:cxnSp>
        <p:nvCxnSpPr>
          <p:cNvPr id="31" name="肘形接點 30"/>
          <p:cNvCxnSpPr>
            <a:stCxn id="25" idx="2"/>
            <a:endCxn id="29" idx="1"/>
          </p:cNvCxnSpPr>
          <p:nvPr/>
        </p:nvCxnSpPr>
        <p:spPr>
          <a:xfrm rot="16200000" flipH="1">
            <a:off x="5114241" y="4282337"/>
            <a:ext cx="2892256" cy="991252"/>
          </a:xfrm>
          <a:prstGeom prst="bentConnector2">
            <a:avLst/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接點 34"/>
          <p:cNvCxnSpPr>
            <a:stCxn id="28" idx="3"/>
            <a:endCxn id="29" idx="3"/>
          </p:cNvCxnSpPr>
          <p:nvPr/>
        </p:nvCxnSpPr>
        <p:spPr>
          <a:xfrm>
            <a:off x="10469300" y="2685658"/>
            <a:ext cx="808101" cy="3538433"/>
          </a:xfrm>
          <a:prstGeom prst="bentConnector3">
            <a:avLst>
              <a:gd name="adj1" fmla="val 128289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0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6" name="矩形 15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369455" y="665179"/>
            <a:ext cx="100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瀏覽比賽數據的用例中，有以下相關的介面，同時我們會說明這樣設計的理由。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13" name="手繪多邊形 12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sp>
        <p:nvSpPr>
          <p:cNvPr id="20" name="手繪多邊形 19"/>
          <p:cNvSpPr/>
          <p:nvPr/>
        </p:nvSpPr>
        <p:spPr>
          <a:xfrm rot="5400000">
            <a:off x="4426842" y="-1310745"/>
            <a:ext cx="486383" cy="3107874"/>
          </a:xfrm>
          <a:custGeom>
            <a:avLst/>
            <a:gdLst>
              <a:gd name="connsiteX0" fmla="*/ 0 w 486383"/>
              <a:gd name="connsiteY0" fmla="*/ 3107874 h 3107874"/>
              <a:gd name="connsiteX1" fmla="*/ 0 w 486383"/>
              <a:gd name="connsiteY1" fmla="*/ 82572 h 3107874"/>
              <a:gd name="connsiteX2" fmla="*/ 195299 w 486383"/>
              <a:gd name="connsiteY2" fmla="*/ 82572 h 3107874"/>
              <a:gd name="connsiteX3" fmla="*/ 243191 w 486383"/>
              <a:gd name="connsiteY3" fmla="*/ 0 h 3107874"/>
              <a:gd name="connsiteX4" fmla="*/ 291083 w 486383"/>
              <a:gd name="connsiteY4" fmla="*/ 82572 h 3107874"/>
              <a:gd name="connsiteX5" fmla="*/ 486383 w 486383"/>
              <a:gd name="connsiteY5" fmla="*/ 82572 h 3107874"/>
              <a:gd name="connsiteX6" fmla="*/ 486382 w 486383"/>
              <a:gd name="connsiteY6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107874">
                <a:moveTo>
                  <a:pt x="0" y="3107874"/>
                </a:moveTo>
                <a:lnTo>
                  <a:pt x="0" y="82572"/>
                </a:lnTo>
                <a:lnTo>
                  <a:pt x="195299" y="82572"/>
                </a:lnTo>
                <a:lnTo>
                  <a:pt x="243191" y="0"/>
                </a:lnTo>
                <a:lnTo>
                  <a:pt x="291083" y="82572"/>
                </a:lnTo>
                <a:lnTo>
                  <a:pt x="486383" y="82572"/>
                </a:lnTo>
                <a:lnTo>
                  <a:pt x="486382" y="31078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613083" y="7363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挑選用例與介面原型</a:t>
            </a:r>
          </a:p>
        </p:txBody>
      </p:sp>
      <p:sp>
        <p:nvSpPr>
          <p:cNvPr id="26" name="手繪多邊形 25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99" y="1434843"/>
            <a:ext cx="1985520" cy="427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00" y="1434844"/>
            <a:ext cx="1981405" cy="427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81" y="1434843"/>
            <a:ext cx="1962521" cy="427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296" y="1434843"/>
            <a:ext cx="1952027" cy="427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圓角矩形 20"/>
          <p:cNvSpPr/>
          <p:nvPr/>
        </p:nvSpPr>
        <p:spPr>
          <a:xfrm>
            <a:off x="1050587" y="6011694"/>
            <a:ext cx="7149830" cy="505838"/>
          </a:xfrm>
          <a:prstGeom prst="round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137528" y="6110724"/>
            <a:ext cx="7186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簡易數據與複雜的個人數據分頁呈現，讓關注度低的使用者不會因為太多數據而有負荷。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31057" y="3998067"/>
            <a:ext cx="2099262" cy="710119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590061" y="2966936"/>
            <a:ext cx="2099262" cy="651753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8" name="肘形接點 27"/>
          <p:cNvCxnSpPr>
            <a:stCxn id="23" idx="1"/>
            <a:endCxn id="21" idx="1"/>
          </p:cNvCxnSpPr>
          <p:nvPr/>
        </p:nvCxnSpPr>
        <p:spPr>
          <a:xfrm rot="10800000" flipH="1" flipV="1">
            <a:off x="831057" y="4353127"/>
            <a:ext cx="219530" cy="1911486"/>
          </a:xfrm>
          <a:prstGeom prst="bentConnector3">
            <a:avLst>
              <a:gd name="adj1" fmla="val -104132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接點 28"/>
          <p:cNvCxnSpPr>
            <a:stCxn id="25" idx="1"/>
            <a:endCxn id="21" idx="0"/>
          </p:cNvCxnSpPr>
          <p:nvPr/>
        </p:nvCxnSpPr>
        <p:spPr>
          <a:xfrm rot="10800000" flipH="1" flipV="1">
            <a:off x="3590060" y="3292812"/>
            <a:ext cx="1035441" cy="2718881"/>
          </a:xfrm>
          <a:prstGeom prst="bentConnector4">
            <a:avLst>
              <a:gd name="adj1" fmla="val -22078"/>
              <a:gd name="adj2" fmla="val 93202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3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6" name="矩形 15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13" name="手繪多邊形 12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sp>
        <p:nvSpPr>
          <p:cNvPr id="20" name="手繪多邊形 19"/>
          <p:cNvSpPr/>
          <p:nvPr/>
        </p:nvSpPr>
        <p:spPr>
          <a:xfrm rot="5400000">
            <a:off x="4426842" y="-1310745"/>
            <a:ext cx="486383" cy="3107874"/>
          </a:xfrm>
          <a:custGeom>
            <a:avLst/>
            <a:gdLst>
              <a:gd name="connsiteX0" fmla="*/ 0 w 486383"/>
              <a:gd name="connsiteY0" fmla="*/ 3107874 h 3107874"/>
              <a:gd name="connsiteX1" fmla="*/ 0 w 486383"/>
              <a:gd name="connsiteY1" fmla="*/ 82572 h 3107874"/>
              <a:gd name="connsiteX2" fmla="*/ 195299 w 486383"/>
              <a:gd name="connsiteY2" fmla="*/ 82572 h 3107874"/>
              <a:gd name="connsiteX3" fmla="*/ 243191 w 486383"/>
              <a:gd name="connsiteY3" fmla="*/ 0 h 3107874"/>
              <a:gd name="connsiteX4" fmla="*/ 291083 w 486383"/>
              <a:gd name="connsiteY4" fmla="*/ 82572 h 3107874"/>
              <a:gd name="connsiteX5" fmla="*/ 486383 w 486383"/>
              <a:gd name="connsiteY5" fmla="*/ 82572 h 3107874"/>
              <a:gd name="connsiteX6" fmla="*/ 486382 w 486383"/>
              <a:gd name="connsiteY6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107874">
                <a:moveTo>
                  <a:pt x="0" y="3107874"/>
                </a:moveTo>
                <a:lnTo>
                  <a:pt x="0" y="82572"/>
                </a:lnTo>
                <a:lnTo>
                  <a:pt x="195299" y="82572"/>
                </a:lnTo>
                <a:lnTo>
                  <a:pt x="243191" y="0"/>
                </a:lnTo>
                <a:lnTo>
                  <a:pt x="291083" y="82572"/>
                </a:lnTo>
                <a:lnTo>
                  <a:pt x="486383" y="82572"/>
                </a:lnTo>
                <a:lnTo>
                  <a:pt x="486382" y="31078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613083" y="7363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挑選用例與介面原型</a:t>
            </a:r>
          </a:p>
        </p:txBody>
      </p:sp>
      <p:sp>
        <p:nvSpPr>
          <p:cNvPr id="26" name="手繪多邊形 25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BCDBCF3-FDDE-B44D-8CBF-E34898B39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5" y="906645"/>
            <a:ext cx="2520000" cy="54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圓角矩形 24">
            <a:extLst>
              <a:ext uri="{FF2B5EF4-FFF2-40B4-BE49-F238E27FC236}">
                <a16:creationId xmlns:a16="http://schemas.microsoft.com/office/drawing/2014/main" id="{EFF32346-0A10-D14F-856D-D1F546BD1E51}"/>
              </a:ext>
            </a:extLst>
          </p:cNvPr>
          <p:cNvSpPr/>
          <p:nvPr/>
        </p:nvSpPr>
        <p:spPr>
          <a:xfrm>
            <a:off x="8204126" y="2058255"/>
            <a:ext cx="1739622" cy="660909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拖曳查看其他球員</a:t>
            </a:r>
          </a:p>
        </p:txBody>
      </p:sp>
      <p:sp>
        <p:nvSpPr>
          <p:cNvPr id="40" name="矩形 27">
            <a:extLst>
              <a:ext uri="{FF2B5EF4-FFF2-40B4-BE49-F238E27FC236}">
                <a16:creationId xmlns:a16="http://schemas.microsoft.com/office/drawing/2014/main" id="{A74B04D1-D25A-7644-A4BF-DA0308CDE33A}"/>
              </a:ext>
            </a:extLst>
          </p:cNvPr>
          <p:cNvSpPr/>
          <p:nvPr/>
        </p:nvSpPr>
        <p:spPr>
          <a:xfrm>
            <a:off x="3563860" y="1922203"/>
            <a:ext cx="2219858" cy="1506797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41" name="肘形接點 16">
            <a:extLst>
              <a:ext uri="{FF2B5EF4-FFF2-40B4-BE49-F238E27FC236}">
                <a16:creationId xmlns:a16="http://schemas.microsoft.com/office/drawing/2014/main" id="{BD70281E-B1C8-1D49-AE44-63EBF5ECE85D}"/>
              </a:ext>
            </a:extLst>
          </p:cNvPr>
          <p:cNvCxnSpPr>
            <a:cxnSpLocks/>
            <a:stCxn id="40" idx="0"/>
            <a:endCxn id="39" idx="0"/>
          </p:cNvCxnSpPr>
          <p:nvPr/>
        </p:nvCxnSpPr>
        <p:spPr>
          <a:xfrm rot="16200000" flipH="1">
            <a:off x="6805837" y="-209845"/>
            <a:ext cx="136052" cy="4400148"/>
          </a:xfrm>
          <a:prstGeom prst="bentConnector3">
            <a:avLst>
              <a:gd name="adj1" fmla="val -168024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27">
            <a:extLst>
              <a:ext uri="{FF2B5EF4-FFF2-40B4-BE49-F238E27FC236}">
                <a16:creationId xmlns:a16="http://schemas.microsoft.com/office/drawing/2014/main" id="{D18F9A0D-4C35-4C4A-83DB-AE5AC3F68684}"/>
              </a:ext>
            </a:extLst>
          </p:cNvPr>
          <p:cNvSpPr/>
          <p:nvPr/>
        </p:nvSpPr>
        <p:spPr>
          <a:xfrm>
            <a:off x="4167388" y="3460938"/>
            <a:ext cx="922714" cy="313993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47" name="肘形接點 16">
            <a:extLst>
              <a:ext uri="{FF2B5EF4-FFF2-40B4-BE49-F238E27FC236}">
                <a16:creationId xmlns:a16="http://schemas.microsoft.com/office/drawing/2014/main" id="{75CF844E-B6E9-EE43-8547-A3C255BF8D45}"/>
              </a:ext>
            </a:extLst>
          </p:cNvPr>
          <p:cNvCxnSpPr>
            <a:cxnSpLocks/>
            <a:stCxn id="46" idx="3"/>
            <a:endCxn id="54" idx="1"/>
          </p:cNvCxnSpPr>
          <p:nvPr/>
        </p:nvCxnSpPr>
        <p:spPr>
          <a:xfrm flipV="1">
            <a:off x="5090102" y="3617934"/>
            <a:ext cx="1087948" cy="1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圓角矩形 24">
            <a:extLst>
              <a:ext uri="{FF2B5EF4-FFF2-40B4-BE49-F238E27FC236}">
                <a16:creationId xmlns:a16="http://schemas.microsoft.com/office/drawing/2014/main" id="{8D9F44BE-99AB-064D-B330-45EEA943BF65}"/>
              </a:ext>
            </a:extLst>
          </p:cNvPr>
          <p:cNvSpPr/>
          <p:nvPr/>
        </p:nvSpPr>
        <p:spPr>
          <a:xfrm>
            <a:off x="6178050" y="3287479"/>
            <a:ext cx="1856000" cy="660909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小的球員大頭貼可以看到下一位球員是誰</a:t>
            </a:r>
          </a:p>
        </p:txBody>
      </p:sp>
      <p:sp>
        <p:nvSpPr>
          <p:cNvPr id="57" name="圓角矩形 24">
            <a:extLst>
              <a:ext uri="{FF2B5EF4-FFF2-40B4-BE49-F238E27FC236}">
                <a16:creationId xmlns:a16="http://schemas.microsoft.com/office/drawing/2014/main" id="{81B95058-E808-2E4B-A987-1E9535DF0189}"/>
              </a:ext>
            </a:extLst>
          </p:cNvPr>
          <p:cNvSpPr/>
          <p:nvPr/>
        </p:nvSpPr>
        <p:spPr>
          <a:xfrm>
            <a:off x="8398427" y="3700092"/>
            <a:ext cx="1351019" cy="660909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點擊查看球員詳細資料</a:t>
            </a:r>
          </a:p>
        </p:txBody>
      </p:sp>
      <p:sp>
        <p:nvSpPr>
          <p:cNvPr id="58" name="矩形 27">
            <a:extLst>
              <a:ext uri="{FF2B5EF4-FFF2-40B4-BE49-F238E27FC236}">
                <a16:creationId xmlns:a16="http://schemas.microsoft.com/office/drawing/2014/main" id="{D9778E36-997C-4C42-89D8-ADBC177AB36D}"/>
              </a:ext>
            </a:extLst>
          </p:cNvPr>
          <p:cNvSpPr/>
          <p:nvPr/>
        </p:nvSpPr>
        <p:spPr>
          <a:xfrm>
            <a:off x="3563860" y="3806869"/>
            <a:ext cx="2219858" cy="595124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59" name="肘形接點 16">
            <a:extLst>
              <a:ext uri="{FF2B5EF4-FFF2-40B4-BE49-F238E27FC236}">
                <a16:creationId xmlns:a16="http://schemas.microsoft.com/office/drawing/2014/main" id="{B40CD94D-573D-1F4A-813D-D57CE5A131EB}"/>
              </a:ext>
            </a:extLst>
          </p:cNvPr>
          <p:cNvCxnSpPr>
            <a:cxnSpLocks/>
            <a:stCxn id="58" idx="2"/>
            <a:endCxn id="57" idx="2"/>
          </p:cNvCxnSpPr>
          <p:nvPr/>
        </p:nvCxnSpPr>
        <p:spPr>
          <a:xfrm rot="5400000" flipH="1" flipV="1">
            <a:off x="6853367" y="2181423"/>
            <a:ext cx="40992" cy="4400148"/>
          </a:xfrm>
          <a:prstGeom prst="bentConnector3">
            <a:avLst>
              <a:gd name="adj1" fmla="val -55767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81A4952-93F1-7842-B351-F919CAF9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33" y="857287"/>
            <a:ext cx="2520000" cy="5459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群組 14"/>
          <p:cNvGrpSpPr/>
          <p:nvPr/>
        </p:nvGrpSpPr>
        <p:grpSpPr>
          <a:xfrm>
            <a:off x="9166698" y="0"/>
            <a:ext cx="3025302" cy="486383"/>
            <a:chOff x="9166698" y="0"/>
            <a:chExt cx="3025302" cy="486383"/>
          </a:xfrm>
        </p:grpSpPr>
        <p:sp>
          <p:nvSpPr>
            <p:cNvPr id="16" name="矩形 15"/>
            <p:cNvSpPr/>
            <p:nvPr/>
          </p:nvSpPr>
          <p:spPr>
            <a:xfrm>
              <a:off x="9166698" y="0"/>
              <a:ext cx="3025302" cy="486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561094" y="73914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分析評估結果與下一步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141396" y="0"/>
            <a:ext cx="3107874" cy="486383"/>
            <a:chOff x="6141396" y="0"/>
            <a:chExt cx="3107874" cy="486383"/>
          </a:xfrm>
        </p:grpSpPr>
        <p:sp>
          <p:nvSpPr>
            <p:cNvPr id="13" name="手繪多邊形 12"/>
            <p:cNvSpPr/>
            <p:nvPr/>
          </p:nvSpPr>
          <p:spPr>
            <a:xfrm>
              <a:off x="6141396" y="0"/>
              <a:ext cx="3107874" cy="486383"/>
            </a:xfrm>
            <a:custGeom>
              <a:avLst/>
              <a:gdLst>
                <a:gd name="connsiteX0" fmla="*/ 0 w 3107874"/>
                <a:gd name="connsiteY0" fmla="*/ 0 h 486383"/>
                <a:gd name="connsiteX1" fmla="*/ 3025302 w 3107874"/>
                <a:gd name="connsiteY1" fmla="*/ 0 h 486383"/>
                <a:gd name="connsiteX2" fmla="*/ 3025302 w 3107874"/>
                <a:gd name="connsiteY2" fmla="*/ 195300 h 486383"/>
                <a:gd name="connsiteX3" fmla="*/ 3107874 w 3107874"/>
                <a:gd name="connsiteY3" fmla="*/ 243193 h 486383"/>
                <a:gd name="connsiteX4" fmla="*/ 3025302 w 3107874"/>
                <a:gd name="connsiteY4" fmla="*/ 291085 h 486383"/>
                <a:gd name="connsiteX5" fmla="*/ 3025302 w 3107874"/>
                <a:gd name="connsiteY5" fmla="*/ 486383 h 486383"/>
                <a:gd name="connsiteX6" fmla="*/ 0 w 3107874"/>
                <a:gd name="connsiteY6" fmla="*/ 486383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7874" h="486383">
                  <a:moveTo>
                    <a:pt x="0" y="0"/>
                  </a:moveTo>
                  <a:lnTo>
                    <a:pt x="3025302" y="0"/>
                  </a:lnTo>
                  <a:lnTo>
                    <a:pt x="3025302" y="195300"/>
                  </a:lnTo>
                  <a:lnTo>
                    <a:pt x="3107874" y="243193"/>
                  </a:lnTo>
                  <a:lnTo>
                    <a:pt x="3025302" y="291085"/>
                  </a:lnTo>
                  <a:lnTo>
                    <a:pt x="3025302" y="486383"/>
                  </a:lnTo>
                  <a:lnTo>
                    <a:pt x="0" y="4863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46161" y="7391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bg1">
                      <a:lumMod val="75000"/>
                    </a:schemeClr>
                  </a:solidFill>
                  <a:latin typeface="Gen Jyuu GothicX Medium" panose="020B0402020203020207" pitchFamily="34" charset="-120"/>
                  <a:ea typeface="Gen Jyuu GothicX Medium" panose="020B0402020203020207" pitchFamily="34" charset="-120"/>
                  <a:cs typeface="Gen Jyuu GothicX Medium" panose="020B0402020203020207" pitchFamily="34" charset="-120"/>
                </a:rPr>
                <a:t>執行評估計畫</a:t>
              </a:r>
            </a:p>
          </p:txBody>
        </p:sp>
      </p:grpSp>
      <p:sp>
        <p:nvSpPr>
          <p:cNvPr id="20" name="手繪多邊形 19"/>
          <p:cNvSpPr/>
          <p:nvPr/>
        </p:nvSpPr>
        <p:spPr>
          <a:xfrm rot="5400000">
            <a:off x="4426842" y="-1310745"/>
            <a:ext cx="486383" cy="3107874"/>
          </a:xfrm>
          <a:custGeom>
            <a:avLst/>
            <a:gdLst>
              <a:gd name="connsiteX0" fmla="*/ 0 w 486383"/>
              <a:gd name="connsiteY0" fmla="*/ 3107874 h 3107874"/>
              <a:gd name="connsiteX1" fmla="*/ 0 w 486383"/>
              <a:gd name="connsiteY1" fmla="*/ 82572 h 3107874"/>
              <a:gd name="connsiteX2" fmla="*/ 195299 w 486383"/>
              <a:gd name="connsiteY2" fmla="*/ 82572 h 3107874"/>
              <a:gd name="connsiteX3" fmla="*/ 243191 w 486383"/>
              <a:gd name="connsiteY3" fmla="*/ 0 h 3107874"/>
              <a:gd name="connsiteX4" fmla="*/ 291083 w 486383"/>
              <a:gd name="connsiteY4" fmla="*/ 82572 h 3107874"/>
              <a:gd name="connsiteX5" fmla="*/ 486383 w 486383"/>
              <a:gd name="connsiteY5" fmla="*/ 82572 h 3107874"/>
              <a:gd name="connsiteX6" fmla="*/ 486382 w 486383"/>
              <a:gd name="connsiteY6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107874">
                <a:moveTo>
                  <a:pt x="0" y="3107874"/>
                </a:moveTo>
                <a:lnTo>
                  <a:pt x="0" y="82572"/>
                </a:lnTo>
                <a:lnTo>
                  <a:pt x="195299" y="82572"/>
                </a:lnTo>
                <a:lnTo>
                  <a:pt x="243191" y="0"/>
                </a:lnTo>
                <a:lnTo>
                  <a:pt x="291083" y="82572"/>
                </a:lnTo>
                <a:lnTo>
                  <a:pt x="486383" y="82572"/>
                </a:lnTo>
                <a:lnTo>
                  <a:pt x="486382" y="31078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613083" y="7363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挑選用例與介面原型</a:t>
            </a:r>
          </a:p>
        </p:txBody>
      </p:sp>
      <p:sp>
        <p:nvSpPr>
          <p:cNvPr id="26" name="手繪多邊形 25"/>
          <p:cNvSpPr/>
          <p:nvPr/>
        </p:nvSpPr>
        <p:spPr>
          <a:xfrm rot="5400000">
            <a:off x="1359189" y="-1359189"/>
            <a:ext cx="486383" cy="3204761"/>
          </a:xfrm>
          <a:custGeom>
            <a:avLst/>
            <a:gdLst>
              <a:gd name="connsiteX0" fmla="*/ 0 w 486383"/>
              <a:gd name="connsiteY0" fmla="*/ 3204761 h 3204761"/>
              <a:gd name="connsiteX1" fmla="*/ 0 w 486383"/>
              <a:gd name="connsiteY1" fmla="*/ 88667 h 3204761"/>
              <a:gd name="connsiteX2" fmla="*/ 191764 w 486383"/>
              <a:gd name="connsiteY2" fmla="*/ 88667 h 3204761"/>
              <a:gd name="connsiteX3" fmla="*/ 243191 w 486383"/>
              <a:gd name="connsiteY3" fmla="*/ 0 h 3204761"/>
              <a:gd name="connsiteX4" fmla="*/ 294617 w 486383"/>
              <a:gd name="connsiteY4" fmla="*/ 88667 h 3204761"/>
              <a:gd name="connsiteX5" fmla="*/ 486383 w 486383"/>
              <a:gd name="connsiteY5" fmla="*/ 88667 h 3204761"/>
              <a:gd name="connsiteX6" fmla="*/ 486383 w 486383"/>
              <a:gd name="connsiteY6" fmla="*/ 3204761 h 32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383" h="3204761">
                <a:moveTo>
                  <a:pt x="0" y="3204761"/>
                </a:moveTo>
                <a:lnTo>
                  <a:pt x="0" y="88667"/>
                </a:lnTo>
                <a:lnTo>
                  <a:pt x="191764" y="88667"/>
                </a:lnTo>
                <a:lnTo>
                  <a:pt x="243191" y="0"/>
                </a:lnTo>
                <a:lnTo>
                  <a:pt x="294617" y="88667"/>
                </a:lnTo>
                <a:lnTo>
                  <a:pt x="486383" y="88667"/>
                </a:lnTo>
                <a:lnTo>
                  <a:pt x="486383" y="3204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44977" y="739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Gen Jyuu GothicX Medium" panose="020B0402020203020207" pitchFamily="34" charset="-120"/>
                <a:ea typeface="Gen Jyuu GothicX Medium" panose="020B0402020203020207" pitchFamily="34" charset="-120"/>
                <a:cs typeface="Gen Jyuu GothicX Medium" panose="020B0402020203020207" pitchFamily="34" charset="-120"/>
              </a:rPr>
              <a:t>擬定原型評估策略</a:t>
            </a:r>
          </a:p>
        </p:txBody>
      </p:sp>
      <p:sp>
        <p:nvSpPr>
          <p:cNvPr id="17" name="矩形 27">
            <a:extLst>
              <a:ext uri="{FF2B5EF4-FFF2-40B4-BE49-F238E27FC236}">
                <a16:creationId xmlns:a16="http://schemas.microsoft.com/office/drawing/2014/main" id="{5D21035D-7FC3-0A45-A4D5-7462A617D0AB}"/>
              </a:ext>
            </a:extLst>
          </p:cNvPr>
          <p:cNvSpPr/>
          <p:nvPr/>
        </p:nvSpPr>
        <p:spPr>
          <a:xfrm>
            <a:off x="4369090" y="2131562"/>
            <a:ext cx="601885" cy="590201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9" name="肘形接點 16">
            <a:extLst>
              <a:ext uri="{FF2B5EF4-FFF2-40B4-BE49-F238E27FC236}">
                <a16:creationId xmlns:a16="http://schemas.microsoft.com/office/drawing/2014/main" id="{82645319-9333-EC42-88D3-34042A03B754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4970975" y="2426662"/>
            <a:ext cx="1230225" cy="1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4">
            <a:extLst>
              <a:ext uri="{FF2B5EF4-FFF2-40B4-BE49-F238E27FC236}">
                <a16:creationId xmlns:a16="http://schemas.microsoft.com/office/drawing/2014/main" id="{40B45FA2-6B69-4341-9A5C-FB1E5533E897}"/>
              </a:ext>
            </a:extLst>
          </p:cNvPr>
          <p:cNvSpPr/>
          <p:nvPr/>
        </p:nvSpPr>
        <p:spPr>
          <a:xfrm>
            <a:off x="6201200" y="1905285"/>
            <a:ext cx="1856000" cy="1042753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 w="1905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Gen Jyuu GothicX Regular" panose="020B0302020203020207" pitchFamily="34" charset="-128"/>
                <a:ea typeface="Gen Jyuu GothicX Regular" panose="020B0302020203020207" pitchFamily="34" charset="-128"/>
                <a:cs typeface="Gen Jyuu GothicX Regular" panose="020B0302020203020207" pitchFamily="34" charset="-128"/>
              </a:rPr>
              <a:t>點擊球員名單中的各個球員可以變換上方滾輪中的球員</a:t>
            </a:r>
          </a:p>
        </p:txBody>
      </p:sp>
    </p:spTree>
    <p:extLst>
      <p:ext uri="{BB962C8B-B14F-4D97-AF65-F5344CB8AC3E}">
        <p14:creationId xmlns:p14="http://schemas.microsoft.com/office/powerpoint/2010/main" val="299165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 cap="rnd">
          <a:solidFill>
            <a:schemeClr val="tx1"/>
          </a:solidFill>
          <a:round/>
        </a:ln>
        <a:effectLst>
          <a:outerShdw blurRad="50800" dist="38100" dir="27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1"/>
          </a:solidFill>
          <a:prstDash val="dash"/>
          <a:round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Gen Jyuu GothicX Medium" panose="020B0402020203020207" pitchFamily="34" charset="-120"/>
            <a:ea typeface="Gen Jyuu GothicX Medium" panose="020B0402020203020207" pitchFamily="34" charset="-120"/>
            <a:cs typeface="Gen Jyuu GothicX Medium" panose="020B0402020203020207" pitchFamily="34" charset="-12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4183</Words>
  <Application>Microsoft Macintosh PowerPoint</Application>
  <PresentationFormat>寬螢幕</PresentationFormat>
  <Paragraphs>572</Paragraphs>
  <Slides>37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4" baseType="lpstr">
      <vt:lpstr>Gen Jyuu GothicX Heavy</vt:lpstr>
      <vt:lpstr>Gen Jyuu GothicX Regular</vt:lpstr>
      <vt:lpstr>Arial</vt:lpstr>
      <vt:lpstr>Calibri</vt:lpstr>
      <vt:lpstr>Calibri Light</vt:lpstr>
      <vt:lpstr>Gen Jyuu GothicX Medium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祐華 劉</dc:creator>
  <cp:lastModifiedBy>Averie Huang</cp:lastModifiedBy>
  <cp:revision>60</cp:revision>
  <dcterms:created xsi:type="dcterms:W3CDTF">2021-06-08T02:41:19Z</dcterms:created>
  <dcterms:modified xsi:type="dcterms:W3CDTF">2021-06-10T01:34:17Z</dcterms:modified>
</cp:coreProperties>
</file>